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20"/>
  </p:notesMasterIdLst>
  <p:sldIdLst>
    <p:sldId id="256" r:id="rId2"/>
    <p:sldId id="257" r:id="rId3"/>
    <p:sldId id="258" r:id="rId4"/>
    <p:sldId id="259" r:id="rId5"/>
    <p:sldId id="260" r:id="rId6"/>
    <p:sldId id="268" r:id="rId7"/>
    <p:sldId id="261" r:id="rId8"/>
    <p:sldId id="262" r:id="rId9"/>
    <p:sldId id="263" r:id="rId10"/>
    <p:sldId id="269" r:id="rId11"/>
    <p:sldId id="264" r:id="rId12"/>
    <p:sldId id="270" r:id="rId13"/>
    <p:sldId id="271" r:id="rId14"/>
    <p:sldId id="265" r:id="rId15"/>
    <p:sldId id="272" r:id="rId16"/>
    <p:sldId id="266" r:id="rId17"/>
    <p:sldId id="267"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7"/>
    <p:restoredTop sz="91429"/>
  </p:normalViewPr>
  <p:slideViewPr>
    <p:cSldViewPr snapToGrid="0">
      <p:cViewPr varScale="1">
        <p:scale>
          <a:sx n="117" d="100"/>
          <a:sy n="117" d="100"/>
        </p:scale>
        <p:origin x="11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B9362-CFE2-4C86-9952-2B2FD687D3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A97E8D-EB59-4356-8E77-2683B8AD773D}">
      <dgm:prSet custT="1"/>
      <dgm:spPr/>
      <dgm:t>
        <a:bodyPr/>
        <a:lstStyle/>
        <a:p>
          <a:r>
            <a:rPr lang="en-AU" sz="1600" dirty="0"/>
            <a:t>Whilst it is relevant to know how the brain works physically, in </a:t>
          </a:r>
          <a:r>
            <a:rPr lang="en-AU" sz="1600" b="1" dirty="0"/>
            <a:t>some contexts for some learners</a:t>
          </a:r>
          <a:r>
            <a:rPr lang="en-AU" sz="1600" dirty="0"/>
            <a:t>, this does not relate to all learners: </a:t>
          </a:r>
        </a:p>
        <a:p>
          <a:r>
            <a:rPr lang="en-AU" sz="1600" i="1" dirty="0"/>
            <a:t>“Current literacy development trends </a:t>
          </a:r>
          <a:r>
            <a:rPr lang="en-AU" sz="1600" b="1" i="1" dirty="0">
              <a:solidFill>
                <a:schemeClr val="accent1">
                  <a:lumMod val="75000"/>
                </a:schemeClr>
              </a:solidFill>
            </a:rPr>
            <a:t>reflect a reductionist literacy approach that is overly focused on English-centric discrete reading skills</a:t>
          </a:r>
          <a:r>
            <a:rPr lang="en-AU" sz="1600" i="1" dirty="0"/>
            <a:t> for young multilingual learners. What is </a:t>
          </a:r>
          <a:r>
            <a:rPr lang="en-AU" sz="1600" b="1" i="1" dirty="0">
              <a:solidFill>
                <a:schemeClr val="accent1">
                  <a:lumMod val="75000"/>
                </a:schemeClr>
              </a:solidFill>
            </a:rPr>
            <a:t>more appropriate and effective for multilingual learners are well-rounded cultural and linguistically responsive practices that respond to the assets of multilingual learners.” </a:t>
          </a:r>
          <a:r>
            <a:rPr lang="en-AU" sz="1000" i="1" dirty="0"/>
            <a:t>National Committee for Effective Literacy </a:t>
          </a:r>
          <a:r>
            <a:rPr lang="en-AU" sz="1000" dirty="0"/>
            <a:t>(Escamilla et al., 2022; Herrera et al., 2022) </a:t>
          </a:r>
          <a:endParaRPr lang="en-AU" sz="1000" b="1" i="1" dirty="0">
            <a:solidFill>
              <a:schemeClr val="accent1">
                <a:lumMod val="75000"/>
              </a:schemeClr>
            </a:solidFill>
          </a:endParaRPr>
        </a:p>
        <a:p>
          <a:endParaRPr lang="en-AU" sz="1400" b="1" i="1" dirty="0">
            <a:solidFill>
              <a:schemeClr val="accent1">
                <a:lumMod val="75000"/>
              </a:schemeClr>
            </a:solidFill>
          </a:endParaRPr>
        </a:p>
      </dgm:t>
    </dgm:pt>
    <dgm:pt modelId="{12A7EBA6-5F14-4832-825D-3AD95972DB37}" type="parTrans" cxnId="{79C42968-902A-4198-8754-5AE71F8E15EF}">
      <dgm:prSet/>
      <dgm:spPr/>
      <dgm:t>
        <a:bodyPr/>
        <a:lstStyle/>
        <a:p>
          <a:endParaRPr lang="en-US"/>
        </a:p>
      </dgm:t>
    </dgm:pt>
    <dgm:pt modelId="{F94C8F10-4B4A-4467-ADEE-996C050F124A}" type="sibTrans" cxnId="{79C42968-902A-4198-8754-5AE71F8E15EF}">
      <dgm:prSet/>
      <dgm:spPr/>
      <dgm:t>
        <a:bodyPr/>
        <a:lstStyle/>
        <a:p>
          <a:endParaRPr lang="en-US"/>
        </a:p>
      </dgm:t>
    </dgm:pt>
    <dgm:pt modelId="{B6B01768-11BC-4ECB-AF2A-8E1F2871EC5B}">
      <dgm:prSet custT="1"/>
      <dgm:spPr/>
      <dgm:t>
        <a:bodyPr/>
        <a:lstStyle/>
        <a:p>
          <a:r>
            <a:rPr lang="en-AU" sz="2200" dirty="0"/>
            <a:t>(proponents of) “</a:t>
          </a:r>
          <a:r>
            <a:rPr lang="en-AU" sz="2200" i="1" dirty="0"/>
            <a:t>the science of reading movement, unfortunately </a:t>
          </a:r>
          <a:r>
            <a:rPr lang="en-AU" sz="2200" b="1" i="1" dirty="0"/>
            <a:t>misrepresent much of what the reading research indicates and rarely do justice to the nuances and complexities that are integral to language and literacy teaching and learning”</a:t>
          </a:r>
          <a:r>
            <a:rPr lang="en-AU" sz="2200" i="1" dirty="0"/>
            <a:t> </a:t>
          </a:r>
          <a:r>
            <a:rPr lang="en-AU" sz="1200" i="1" dirty="0"/>
            <a:t>(Darling-Hammond et al., 2020)’</a:t>
          </a:r>
          <a:endParaRPr lang="en-US" sz="2200" dirty="0"/>
        </a:p>
      </dgm:t>
    </dgm:pt>
    <dgm:pt modelId="{753E7E22-04B1-42AD-84C3-EB4B74F8ABF2}" type="parTrans" cxnId="{889539EB-E554-4E4A-A1FB-B95BF4BF49B8}">
      <dgm:prSet/>
      <dgm:spPr/>
      <dgm:t>
        <a:bodyPr/>
        <a:lstStyle/>
        <a:p>
          <a:endParaRPr lang="en-US"/>
        </a:p>
      </dgm:t>
    </dgm:pt>
    <dgm:pt modelId="{13998B34-9F64-4839-9EB1-090D0F6BA972}" type="sibTrans" cxnId="{889539EB-E554-4E4A-A1FB-B95BF4BF49B8}">
      <dgm:prSet/>
      <dgm:spPr/>
      <dgm:t>
        <a:bodyPr/>
        <a:lstStyle/>
        <a:p>
          <a:endParaRPr lang="en-US"/>
        </a:p>
      </dgm:t>
    </dgm:pt>
    <dgm:pt modelId="{0DE2E66D-2367-4F4E-8191-897373FBB342}" type="pres">
      <dgm:prSet presAssocID="{E5EB9362-CFE2-4C86-9952-2B2FD687D3BD}" presName="vert0" presStyleCnt="0">
        <dgm:presLayoutVars>
          <dgm:dir/>
          <dgm:animOne val="branch"/>
          <dgm:animLvl val="lvl"/>
        </dgm:presLayoutVars>
      </dgm:prSet>
      <dgm:spPr/>
    </dgm:pt>
    <dgm:pt modelId="{8A5AA5AB-7B9E-1F43-B65E-1CFDBC3DC925}" type="pres">
      <dgm:prSet presAssocID="{1EA97E8D-EB59-4356-8E77-2683B8AD773D}" presName="thickLine" presStyleLbl="alignNode1" presStyleIdx="0" presStyleCnt="2"/>
      <dgm:spPr/>
    </dgm:pt>
    <dgm:pt modelId="{2E8F5402-73ED-8E4C-8C73-EA007D34CC62}" type="pres">
      <dgm:prSet presAssocID="{1EA97E8D-EB59-4356-8E77-2683B8AD773D}" presName="horz1" presStyleCnt="0"/>
      <dgm:spPr/>
    </dgm:pt>
    <dgm:pt modelId="{FD938109-C124-3540-BB50-CA26BAE6DD95}" type="pres">
      <dgm:prSet presAssocID="{1EA97E8D-EB59-4356-8E77-2683B8AD773D}" presName="tx1" presStyleLbl="revTx" presStyleIdx="0" presStyleCnt="2"/>
      <dgm:spPr/>
    </dgm:pt>
    <dgm:pt modelId="{9900C300-0FAB-E249-A727-C8D8E36BB0B3}" type="pres">
      <dgm:prSet presAssocID="{1EA97E8D-EB59-4356-8E77-2683B8AD773D}" presName="vert1" presStyleCnt="0"/>
      <dgm:spPr/>
    </dgm:pt>
    <dgm:pt modelId="{F2EDD484-9088-1A41-B331-23C34BEEAA5E}" type="pres">
      <dgm:prSet presAssocID="{B6B01768-11BC-4ECB-AF2A-8E1F2871EC5B}" presName="thickLine" presStyleLbl="alignNode1" presStyleIdx="1" presStyleCnt="2"/>
      <dgm:spPr/>
    </dgm:pt>
    <dgm:pt modelId="{0AC4FD65-8F2B-3942-BC4C-4823567048F1}" type="pres">
      <dgm:prSet presAssocID="{B6B01768-11BC-4ECB-AF2A-8E1F2871EC5B}" presName="horz1" presStyleCnt="0"/>
      <dgm:spPr/>
    </dgm:pt>
    <dgm:pt modelId="{85C779C0-8699-AF40-B79C-5566FDCAFAE0}" type="pres">
      <dgm:prSet presAssocID="{B6B01768-11BC-4ECB-AF2A-8E1F2871EC5B}" presName="tx1" presStyleLbl="revTx" presStyleIdx="1" presStyleCnt="2"/>
      <dgm:spPr/>
    </dgm:pt>
    <dgm:pt modelId="{2904AE6C-39D3-0446-9B89-3B1820BB6F56}" type="pres">
      <dgm:prSet presAssocID="{B6B01768-11BC-4ECB-AF2A-8E1F2871EC5B}" presName="vert1" presStyleCnt="0"/>
      <dgm:spPr/>
    </dgm:pt>
  </dgm:ptLst>
  <dgm:cxnLst>
    <dgm:cxn modelId="{D640A044-2585-9445-A2E3-8E489DD82CB4}" type="presOf" srcId="{B6B01768-11BC-4ECB-AF2A-8E1F2871EC5B}" destId="{85C779C0-8699-AF40-B79C-5566FDCAFAE0}" srcOrd="0" destOrd="0" presId="urn:microsoft.com/office/officeart/2008/layout/LinedList"/>
    <dgm:cxn modelId="{79C42968-902A-4198-8754-5AE71F8E15EF}" srcId="{E5EB9362-CFE2-4C86-9952-2B2FD687D3BD}" destId="{1EA97E8D-EB59-4356-8E77-2683B8AD773D}" srcOrd="0" destOrd="0" parTransId="{12A7EBA6-5F14-4832-825D-3AD95972DB37}" sibTransId="{F94C8F10-4B4A-4467-ADEE-996C050F124A}"/>
    <dgm:cxn modelId="{E1213069-CBA2-7244-BF7E-D981C89D8A9A}" type="presOf" srcId="{1EA97E8D-EB59-4356-8E77-2683B8AD773D}" destId="{FD938109-C124-3540-BB50-CA26BAE6DD95}" srcOrd="0" destOrd="0" presId="urn:microsoft.com/office/officeart/2008/layout/LinedList"/>
    <dgm:cxn modelId="{D7ED5C73-5967-4B4D-BAF0-F3FDC569AD85}" type="presOf" srcId="{E5EB9362-CFE2-4C86-9952-2B2FD687D3BD}" destId="{0DE2E66D-2367-4F4E-8191-897373FBB342}" srcOrd="0" destOrd="0" presId="urn:microsoft.com/office/officeart/2008/layout/LinedList"/>
    <dgm:cxn modelId="{889539EB-E554-4E4A-A1FB-B95BF4BF49B8}" srcId="{E5EB9362-CFE2-4C86-9952-2B2FD687D3BD}" destId="{B6B01768-11BC-4ECB-AF2A-8E1F2871EC5B}" srcOrd="1" destOrd="0" parTransId="{753E7E22-04B1-42AD-84C3-EB4B74F8ABF2}" sibTransId="{13998B34-9F64-4839-9EB1-090D0F6BA972}"/>
    <dgm:cxn modelId="{CC1483ED-F644-B343-AFDF-AD86A050DE14}" type="presParOf" srcId="{0DE2E66D-2367-4F4E-8191-897373FBB342}" destId="{8A5AA5AB-7B9E-1F43-B65E-1CFDBC3DC925}" srcOrd="0" destOrd="0" presId="urn:microsoft.com/office/officeart/2008/layout/LinedList"/>
    <dgm:cxn modelId="{6D4E24D6-94FF-6F40-AED6-C206A31C5C70}" type="presParOf" srcId="{0DE2E66D-2367-4F4E-8191-897373FBB342}" destId="{2E8F5402-73ED-8E4C-8C73-EA007D34CC62}" srcOrd="1" destOrd="0" presId="urn:microsoft.com/office/officeart/2008/layout/LinedList"/>
    <dgm:cxn modelId="{38D4C4BD-D2B1-8141-B4B1-D79D8101EC5D}" type="presParOf" srcId="{2E8F5402-73ED-8E4C-8C73-EA007D34CC62}" destId="{FD938109-C124-3540-BB50-CA26BAE6DD95}" srcOrd="0" destOrd="0" presId="urn:microsoft.com/office/officeart/2008/layout/LinedList"/>
    <dgm:cxn modelId="{3FFF6E32-339B-2740-8774-9CC53A7AE18E}" type="presParOf" srcId="{2E8F5402-73ED-8E4C-8C73-EA007D34CC62}" destId="{9900C300-0FAB-E249-A727-C8D8E36BB0B3}" srcOrd="1" destOrd="0" presId="urn:microsoft.com/office/officeart/2008/layout/LinedList"/>
    <dgm:cxn modelId="{363F9094-40A6-ED46-B789-22FC6E9C713E}" type="presParOf" srcId="{0DE2E66D-2367-4F4E-8191-897373FBB342}" destId="{F2EDD484-9088-1A41-B331-23C34BEEAA5E}" srcOrd="2" destOrd="0" presId="urn:microsoft.com/office/officeart/2008/layout/LinedList"/>
    <dgm:cxn modelId="{48CE431F-6A48-1644-94DB-7731923F1755}" type="presParOf" srcId="{0DE2E66D-2367-4F4E-8191-897373FBB342}" destId="{0AC4FD65-8F2B-3942-BC4C-4823567048F1}" srcOrd="3" destOrd="0" presId="urn:microsoft.com/office/officeart/2008/layout/LinedList"/>
    <dgm:cxn modelId="{6702E474-1A39-C54D-80A7-4DEC2BC02BD6}" type="presParOf" srcId="{0AC4FD65-8F2B-3942-BC4C-4823567048F1}" destId="{85C779C0-8699-AF40-B79C-5566FDCAFAE0}" srcOrd="0" destOrd="0" presId="urn:microsoft.com/office/officeart/2008/layout/LinedList"/>
    <dgm:cxn modelId="{81E2D742-A99D-FC45-A3D4-F1FFCA8AD406}" type="presParOf" srcId="{0AC4FD65-8F2B-3942-BC4C-4823567048F1}" destId="{2904AE6C-39D3-0446-9B89-3B1820BB6F5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D666B-E727-4787-9CB8-D2C643B3DC7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DAEDBB1-42A2-4F3F-A7C6-C0AF99B69ACA}">
      <dgm:prSet/>
      <dgm:spPr/>
      <dgm:t>
        <a:bodyPr/>
        <a:lstStyle/>
        <a:p>
          <a:r>
            <a:rPr lang="en-AU" b="1"/>
            <a:t>‘The lack of attention (in the SoR research) to Multilinguals unfortunately and dangerously leads to an assumption of universality that is not supported by (Language Learning) research</a:t>
          </a:r>
          <a:r>
            <a:rPr lang="en-AU"/>
            <a:t>. </a:t>
          </a:r>
          <a:endParaRPr lang="en-US"/>
        </a:p>
      </dgm:t>
    </dgm:pt>
    <dgm:pt modelId="{8040AB5F-2EB3-4274-AB6A-103F326164D0}" type="parTrans" cxnId="{08F8353E-8450-4FAA-889D-CA34927E5385}">
      <dgm:prSet/>
      <dgm:spPr/>
      <dgm:t>
        <a:bodyPr/>
        <a:lstStyle/>
        <a:p>
          <a:endParaRPr lang="en-US"/>
        </a:p>
      </dgm:t>
    </dgm:pt>
    <dgm:pt modelId="{85B5D7B5-3B43-4B24-A158-33F25001D8DE}" type="sibTrans" cxnId="{08F8353E-8450-4FAA-889D-CA34927E5385}">
      <dgm:prSet/>
      <dgm:spPr/>
      <dgm:t>
        <a:bodyPr/>
        <a:lstStyle/>
        <a:p>
          <a:endParaRPr lang="en-US"/>
        </a:p>
      </dgm:t>
    </dgm:pt>
    <dgm:pt modelId="{87E78E07-E088-4748-86B0-D8AD8686CEFF}">
      <dgm:prSet custT="1"/>
      <dgm:spPr/>
      <dgm:t>
        <a:bodyPr/>
        <a:lstStyle/>
        <a:p>
          <a:r>
            <a:rPr lang="en-AU" sz="1600" dirty="0"/>
            <a:t>Both </a:t>
          </a:r>
          <a:r>
            <a:rPr lang="en-AU" sz="1600" b="1" dirty="0"/>
            <a:t>research on second-language literacy development</a:t>
          </a:r>
          <a:r>
            <a:rPr lang="en-AU" sz="1600" dirty="0"/>
            <a:t> </a:t>
          </a:r>
          <a:r>
            <a:rPr lang="en-AU" sz="1400" i="1" dirty="0"/>
            <a:t>(August and Shanahan, 2006; National Academies of Sciences, Engineering, and Medicine [NASEM], 2017) and other research (e.g., </a:t>
          </a:r>
          <a:r>
            <a:rPr lang="en-AU" sz="1400" i="1" dirty="0" err="1"/>
            <a:t>Guilamo</a:t>
          </a:r>
          <a:r>
            <a:rPr lang="en-AU" sz="1400" i="1" dirty="0"/>
            <a:t>, 2021) </a:t>
          </a:r>
          <a:r>
            <a:rPr lang="en-AU" sz="1600" b="1" dirty="0"/>
            <a:t>clearly point to FUNDAMENTAL DIFFERENCES BETWEEN MONOLINGUAL CHILDREN LEARNING TO READ IN THEIR NATIVE LANGUAGES AND BILINGUAL CHILDREN LEARNING TO READ IN THEIR SECOND LANGUAGES.</a:t>
          </a:r>
          <a:endParaRPr lang="en-US" sz="1600" dirty="0"/>
        </a:p>
      </dgm:t>
    </dgm:pt>
    <dgm:pt modelId="{C7801C6F-2F8B-4549-9A55-B21BF9CF06EC}" type="parTrans" cxnId="{47EB3E83-E89E-4200-8BB1-C547EBCB696E}">
      <dgm:prSet/>
      <dgm:spPr/>
      <dgm:t>
        <a:bodyPr/>
        <a:lstStyle/>
        <a:p>
          <a:endParaRPr lang="en-US"/>
        </a:p>
      </dgm:t>
    </dgm:pt>
    <dgm:pt modelId="{0C47E86D-E2D9-4C2C-8224-FADB5ABAAE7B}" type="sibTrans" cxnId="{47EB3E83-E89E-4200-8BB1-C547EBCB696E}">
      <dgm:prSet/>
      <dgm:spPr/>
      <dgm:t>
        <a:bodyPr/>
        <a:lstStyle/>
        <a:p>
          <a:endParaRPr lang="en-US"/>
        </a:p>
      </dgm:t>
    </dgm:pt>
    <dgm:pt modelId="{5FE7BAD9-BB1B-8740-869C-EABA8B995235}" type="pres">
      <dgm:prSet presAssocID="{D57D666B-E727-4787-9CB8-D2C643B3DC77}" presName="hierChild1" presStyleCnt="0">
        <dgm:presLayoutVars>
          <dgm:chPref val="1"/>
          <dgm:dir/>
          <dgm:animOne val="branch"/>
          <dgm:animLvl val="lvl"/>
          <dgm:resizeHandles/>
        </dgm:presLayoutVars>
      </dgm:prSet>
      <dgm:spPr/>
    </dgm:pt>
    <dgm:pt modelId="{BF7CBE7F-9EC3-9C42-88D1-C865904C2935}" type="pres">
      <dgm:prSet presAssocID="{5DAEDBB1-42A2-4F3F-A7C6-C0AF99B69ACA}" presName="hierRoot1" presStyleCnt="0"/>
      <dgm:spPr/>
    </dgm:pt>
    <dgm:pt modelId="{3E66CDAF-2719-4041-A656-8F8571EE48EE}" type="pres">
      <dgm:prSet presAssocID="{5DAEDBB1-42A2-4F3F-A7C6-C0AF99B69ACA}" presName="composite" presStyleCnt="0"/>
      <dgm:spPr/>
    </dgm:pt>
    <dgm:pt modelId="{B3819CB9-BECE-6046-B063-E734D97AE2AE}" type="pres">
      <dgm:prSet presAssocID="{5DAEDBB1-42A2-4F3F-A7C6-C0AF99B69ACA}" presName="background" presStyleLbl="node0" presStyleIdx="0" presStyleCnt="2"/>
      <dgm:spPr/>
    </dgm:pt>
    <dgm:pt modelId="{9B0D654A-FF5D-5949-AF09-F584C57E4F5A}" type="pres">
      <dgm:prSet presAssocID="{5DAEDBB1-42A2-4F3F-A7C6-C0AF99B69ACA}" presName="text" presStyleLbl="fgAcc0" presStyleIdx="0" presStyleCnt="2">
        <dgm:presLayoutVars>
          <dgm:chPref val="3"/>
        </dgm:presLayoutVars>
      </dgm:prSet>
      <dgm:spPr/>
    </dgm:pt>
    <dgm:pt modelId="{B63B8BBD-116B-8D48-BE4E-D6BCFD14C70D}" type="pres">
      <dgm:prSet presAssocID="{5DAEDBB1-42A2-4F3F-A7C6-C0AF99B69ACA}" presName="hierChild2" presStyleCnt="0"/>
      <dgm:spPr/>
    </dgm:pt>
    <dgm:pt modelId="{CC168704-D64B-FA46-A310-E41510C855D4}" type="pres">
      <dgm:prSet presAssocID="{87E78E07-E088-4748-86B0-D8AD8686CEFF}" presName="hierRoot1" presStyleCnt="0"/>
      <dgm:spPr/>
    </dgm:pt>
    <dgm:pt modelId="{AA72DD57-C158-A246-9A80-74893BAA66E2}" type="pres">
      <dgm:prSet presAssocID="{87E78E07-E088-4748-86B0-D8AD8686CEFF}" presName="composite" presStyleCnt="0"/>
      <dgm:spPr/>
    </dgm:pt>
    <dgm:pt modelId="{E0109F50-61C1-CC4E-B4FE-C2B179C8414F}" type="pres">
      <dgm:prSet presAssocID="{87E78E07-E088-4748-86B0-D8AD8686CEFF}" presName="background" presStyleLbl="node0" presStyleIdx="1" presStyleCnt="2"/>
      <dgm:spPr/>
    </dgm:pt>
    <dgm:pt modelId="{1BA8F563-008C-E248-AA70-859C9D2D9A16}" type="pres">
      <dgm:prSet presAssocID="{87E78E07-E088-4748-86B0-D8AD8686CEFF}" presName="text" presStyleLbl="fgAcc0" presStyleIdx="1" presStyleCnt="2">
        <dgm:presLayoutVars>
          <dgm:chPref val="3"/>
        </dgm:presLayoutVars>
      </dgm:prSet>
      <dgm:spPr/>
    </dgm:pt>
    <dgm:pt modelId="{24B4A9A5-A739-7A4E-8AF9-3710348AD495}" type="pres">
      <dgm:prSet presAssocID="{87E78E07-E088-4748-86B0-D8AD8686CEFF}" presName="hierChild2" presStyleCnt="0"/>
      <dgm:spPr/>
    </dgm:pt>
  </dgm:ptLst>
  <dgm:cxnLst>
    <dgm:cxn modelId="{08F8353E-8450-4FAA-889D-CA34927E5385}" srcId="{D57D666B-E727-4787-9CB8-D2C643B3DC77}" destId="{5DAEDBB1-42A2-4F3F-A7C6-C0AF99B69ACA}" srcOrd="0" destOrd="0" parTransId="{8040AB5F-2EB3-4274-AB6A-103F326164D0}" sibTransId="{85B5D7B5-3B43-4B24-A158-33F25001D8DE}"/>
    <dgm:cxn modelId="{5DB5494F-FF4C-8648-AF18-CBC8AF136B49}" type="presOf" srcId="{5DAEDBB1-42A2-4F3F-A7C6-C0AF99B69ACA}" destId="{9B0D654A-FF5D-5949-AF09-F584C57E4F5A}" srcOrd="0" destOrd="0" presId="urn:microsoft.com/office/officeart/2005/8/layout/hierarchy1"/>
    <dgm:cxn modelId="{47EB3E83-E89E-4200-8BB1-C547EBCB696E}" srcId="{D57D666B-E727-4787-9CB8-D2C643B3DC77}" destId="{87E78E07-E088-4748-86B0-D8AD8686CEFF}" srcOrd="1" destOrd="0" parTransId="{C7801C6F-2F8B-4549-9A55-B21BF9CF06EC}" sibTransId="{0C47E86D-E2D9-4C2C-8224-FADB5ABAAE7B}"/>
    <dgm:cxn modelId="{F37B8F9B-F6B4-5D4E-9B2E-8417BC8944B9}" type="presOf" srcId="{D57D666B-E727-4787-9CB8-D2C643B3DC77}" destId="{5FE7BAD9-BB1B-8740-869C-EABA8B995235}" srcOrd="0" destOrd="0" presId="urn:microsoft.com/office/officeart/2005/8/layout/hierarchy1"/>
    <dgm:cxn modelId="{D2E591A6-AB53-9842-9438-8224347138B0}" type="presOf" srcId="{87E78E07-E088-4748-86B0-D8AD8686CEFF}" destId="{1BA8F563-008C-E248-AA70-859C9D2D9A16}" srcOrd="0" destOrd="0" presId="urn:microsoft.com/office/officeart/2005/8/layout/hierarchy1"/>
    <dgm:cxn modelId="{594FD17A-AC36-7947-A51C-E4578CA8C4BB}" type="presParOf" srcId="{5FE7BAD9-BB1B-8740-869C-EABA8B995235}" destId="{BF7CBE7F-9EC3-9C42-88D1-C865904C2935}" srcOrd="0" destOrd="0" presId="urn:microsoft.com/office/officeart/2005/8/layout/hierarchy1"/>
    <dgm:cxn modelId="{DF9BD16A-605F-1248-8535-6100CBE3A398}" type="presParOf" srcId="{BF7CBE7F-9EC3-9C42-88D1-C865904C2935}" destId="{3E66CDAF-2719-4041-A656-8F8571EE48EE}" srcOrd="0" destOrd="0" presId="urn:microsoft.com/office/officeart/2005/8/layout/hierarchy1"/>
    <dgm:cxn modelId="{8A6C189E-9E66-5B4B-87ED-B1203EC64926}" type="presParOf" srcId="{3E66CDAF-2719-4041-A656-8F8571EE48EE}" destId="{B3819CB9-BECE-6046-B063-E734D97AE2AE}" srcOrd="0" destOrd="0" presId="urn:microsoft.com/office/officeart/2005/8/layout/hierarchy1"/>
    <dgm:cxn modelId="{47AFB5D6-74B9-1645-8721-1275C1475653}" type="presParOf" srcId="{3E66CDAF-2719-4041-A656-8F8571EE48EE}" destId="{9B0D654A-FF5D-5949-AF09-F584C57E4F5A}" srcOrd="1" destOrd="0" presId="urn:microsoft.com/office/officeart/2005/8/layout/hierarchy1"/>
    <dgm:cxn modelId="{D3DDA066-468D-E94B-902C-15F0179A3259}" type="presParOf" srcId="{BF7CBE7F-9EC3-9C42-88D1-C865904C2935}" destId="{B63B8BBD-116B-8D48-BE4E-D6BCFD14C70D}" srcOrd="1" destOrd="0" presId="urn:microsoft.com/office/officeart/2005/8/layout/hierarchy1"/>
    <dgm:cxn modelId="{2F04302F-67FD-A44C-8E65-BC52F631EFBB}" type="presParOf" srcId="{5FE7BAD9-BB1B-8740-869C-EABA8B995235}" destId="{CC168704-D64B-FA46-A310-E41510C855D4}" srcOrd="1" destOrd="0" presId="urn:microsoft.com/office/officeart/2005/8/layout/hierarchy1"/>
    <dgm:cxn modelId="{033713B9-45E2-C342-9363-9D3945662A66}" type="presParOf" srcId="{CC168704-D64B-FA46-A310-E41510C855D4}" destId="{AA72DD57-C158-A246-9A80-74893BAA66E2}" srcOrd="0" destOrd="0" presId="urn:microsoft.com/office/officeart/2005/8/layout/hierarchy1"/>
    <dgm:cxn modelId="{B7D6F76D-0A64-5F42-AA50-8AABF88665B1}" type="presParOf" srcId="{AA72DD57-C158-A246-9A80-74893BAA66E2}" destId="{E0109F50-61C1-CC4E-B4FE-C2B179C8414F}" srcOrd="0" destOrd="0" presId="urn:microsoft.com/office/officeart/2005/8/layout/hierarchy1"/>
    <dgm:cxn modelId="{79446F2F-79DB-EA46-8EAF-201D4591DD7F}" type="presParOf" srcId="{AA72DD57-C158-A246-9A80-74893BAA66E2}" destId="{1BA8F563-008C-E248-AA70-859C9D2D9A16}" srcOrd="1" destOrd="0" presId="urn:microsoft.com/office/officeart/2005/8/layout/hierarchy1"/>
    <dgm:cxn modelId="{811CCEC9-DE09-B241-B278-CAC4E7E23E2E}" type="presParOf" srcId="{CC168704-D64B-FA46-A310-E41510C855D4}" destId="{24B4A9A5-A739-7A4E-8AF9-3710348AD49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AC5A5A-78AC-42DE-95B1-D8BC4F125A2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2A5CAF7-54A4-4250-80B2-AD97A95C10D3}">
      <dgm:prSet/>
      <dgm:spPr/>
      <dgm:t>
        <a:bodyPr/>
        <a:lstStyle/>
        <a:p>
          <a:r>
            <a:rPr lang="en-AU" b="1"/>
            <a:t>A recent systematic review of the science of reading research identified two glaring gaps: </a:t>
          </a:r>
          <a:endParaRPr lang="en-US"/>
        </a:p>
      </dgm:t>
    </dgm:pt>
    <dgm:pt modelId="{931325C0-7DEF-4FA4-A620-AAFB6391F212}" type="parTrans" cxnId="{4AE16796-1F14-468D-8457-70A910729CA3}">
      <dgm:prSet/>
      <dgm:spPr/>
      <dgm:t>
        <a:bodyPr/>
        <a:lstStyle/>
        <a:p>
          <a:endParaRPr lang="en-US"/>
        </a:p>
      </dgm:t>
    </dgm:pt>
    <dgm:pt modelId="{4AE68A39-A706-4DD2-ABA1-1F9C179CD41D}" type="sibTrans" cxnId="{4AE16796-1F14-468D-8457-70A910729CA3}">
      <dgm:prSet/>
      <dgm:spPr/>
      <dgm:t>
        <a:bodyPr/>
        <a:lstStyle/>
        <a:p>
          <a:endParaRPr lang="en-US"/>
        </a:p>
      </dgm:t>
    </dgm:pt>
    <dgm:pt modelId="{E00B9B3B-74A5-4EC6-906D-6D16FAF690B9}">
      <dgm:prSet/>
      <dgm:spPr/>
      <dgm:t>
        <a:bodyPr/>
        <a:lstStyle/>
        <a:p>
          <a:r>
            <a:rPr lang="en-AU" b="1"/>
            <a:t>RESEARCH ON CROSS-LINGUISTIC CONNECTIONS, and </a:t>
          </a:r>
          <a:endParaRPr lang="en-US"/>
        </a:p>
      </dgm:t>
    </dgm:pt>
    <dgm:pt modelId="{B7CB703B-C096-4672-87EB-A99303CEFD9E}" type="parTrans" cxnId="{B65E1AE9-F9DE-4230-9999-07050B51ED87}">
      <dgm:prSet/>
      <dgm:spPr/>
      <dgm:t>
        <a:bodyPr/>
        <a:lstStyle/>
        <a:p>
          <a:endParaRPr lang="en-US"/>
        </a:p>
      </dgm:t>
    </dgm:pt>
    <dgm:pt modelId="{C8AAB84A-BA3F-4F96-B0DE-5B5052DD5475}" type="sibTrans" cxnId="{B65E1AE9-F9DE-4230-9999-07050B51ED87}">
      <dgm:prSet/>
      <dgm:spPr/>
      <dgm:t>
        <a:bodyPr/>
        <a:lstStyle/>
        <a:p>
          <a:endParaRPr lang="en-US"/>
        </a:p>
      </dgm:t>
    </dgm:pt>
    <dgm:pt modelId="{CF41BB93-68A9-4C7C-B299-566DCA4D354D}">
      <dgm:prSet/>
      <dgm:spPr/>
      <dgm:t>
        <a:bodyPr/>
        <a:lstStyle/>
        <a:p>
          <a:r>
            <a:rPr lang="en-AU" b="1"/>
            <a:t>RESEARCH ON READING COMPREHENSION (Kittle et al., in press; cited in Budde, 2023)</a:t>
          </a:r>
          <a:endParaRPr lang="en-US"/>
        </a:p>
      </dgm:t>
    </dgm:pt>
    <dgm:pt modelId="{FAEFD4DB-8C0D-49EC-B2D2-A041352FFE9A}" type="parTrans" cxnId="{21FDB3F2-F45E-447C-B7EA-FC8749C15933}">
      <dgm:prSet/>
      <dgm:spPr/>
      <dgm:t>
        <a:bodyPr/>
        <a:lstStyle/>
        <a:p>
          <a:endParaRPr lang="en-US"/>
        </a:p>
      </dgm:t>
    </dgm:pt>
    <dgm:pt modelId="{CE65B977-2B42-458F-A4E7-0A95BCAC036C}" type="sibTrans" cxnId="{21FDB3F2-F45E-447C-B7EA-FC8749C15933}">
      <dgm:prSet/>
      <dgm:spPr/>
      <dgm:t>
        <a:bodyPr/>
        <a:lstStyle/>
        <a:p>
          <a:endParaRPr lang="en-US"/>
        </a:p>
      </dgm:t>
    </dgm:pt>
    <dgm:pt modelId="{3527D5F7-9BBA-2544-AA91-BBE0ADA8B187}" type="pres">
      <dgm:prSet presAssocID="{D1AC5A5A-78AC-42DE-95B1-D8BC4F125A21}" presName="hierChild1" presStyleCnt="0">
        <dgm:presLayoutVars>
          <dgm:chPref val="1"/>
          <dgm:dir/>
          <dgm:animOne val="branch"/>
          <dgm:animLvl val="lvl"/>
          <dgm:resizeHandles/>
        </dgm:presLayoutVars>
      </dgm:prSet>
      <dgm:spPr/>
    </dgm:pt>
    <dgm:pt modelId="{BE6EAA3C-B248-9340-95AB-12CE7BB17B7D}" type="pres">
      <dgm:prSet presAssocID="{92A5CAF7-54A4-4250-80B2-AD97A95C10D3}" presName="hierRoot1" presStyleCnt="0"/>
      <dgm:spPr/>
    </dgm:pt>
    <dgm:pt modelId="{8E85D170-191E-1540-9ABD-832AA15960B7}" type="pres">
      <dgm:prSet presAssocID="{92A5CAF7-54A4-4250-80B2-AD97A95C10D3}" presName="composite" presStyleCnt="0"/>
      <dgm:spPr/>
    </dgm:pt>
    <dgm:pt modelId="{E1132CC9-0D5F-FB48-A389-162C7C9D002E}" type="pres">
      <dgm:prSet presAssocID="{92A5CAF7-54A4-4250-80B2-AD97A95C10D3}" presName="background" presStyleLbl="node0" presStyleIdx="0" presStyleCnt="1"/>
      <dgm:spPr/>
    </dgm:pt>
    <dgm:pt modelId="{ED5E3B34-875D-6D4E-AB10-1D3C47236FB5}" type="pres">
      <dgm:prSet presAssocID="{92A5CAF7-54A4-4250-80B2-AD97A95C10D3}" presName="text" presStyleLbl="fgAcc0" presStyleIdx="0" presStyleCnt="1">
        <dgm:presLayoutVars>
          <dgm:chPref val="3"/>
        </dgm:presLayoutVars>
      </dgm:prSet>
      <dgm:spPr/>
    </dgm:pt>
    <dgm:pt modelId="{29163594-BF84-004B-9592-35D68EC2479C}" type="pres">
      <dgm:prSet presAssocID="{92A5CAF7-54A4-4250-80B2-AD97A95C10D3}" presName="hierChild2" presStyleCnt="0"/>
      <dgm:spPr/>
    </dgm:pt>
    <dgm:pt modelId="{B36D4A57-0207-6449-AD0D-6502E187A1FC}" type="pres">
      <dgm:prSet presAssocID="{B7CB703B-C096-4672-87EB-A99303CEFD9E}" presName="Name10" presStyleLbl="parChTrans1D2" presStyleIdx="0" presStyleCnt="2"/>
      <dgm:spPr/>
    </dgm:pt>
    <dgm:pt modelId="{A18D7F15-E0F4-174A-8A5D-163FC3DDD685}" type="pres">
      <dgm:prSet presAssocID="{E00B9B3B-74A5-4EC6-906D-6D16FAF690B9}" presName="hierRoot2" presStyleCnt="0"/>
      <dgm:spPr/>
    </dgm:pt>
    <dgm:pt modelId="{2ACA86A9-8732-1648-84E6-FBC4B47433DE}" type="pres">
      <dgm:prSet presAssocID="{E00B9B3B-74A5-4EC6-906D-6D16FAF690B9}" presName="composite2" presStyleCnt="0"/>
      <dgm:spPr/>
    </dgm:pt>
    <dgm:pt modelId="{7C750A98-F0F2-E445-B549-A6C57A7A61A7}" type="pres">
      <dgm:prSet presAssocID="{E00B9B3B-74A5-4EC6-906D-6D16FAF690B9}" presName="background2" presStyleLbl="node2" presStyleIdx="0" presStyleCnt="2"/>
      <dgm:spPr/>
    </dgm:pt>
    <dgm:pt modelId="{DC2C5B25-B38E-FB4C-B04E-08ADAB5D21D8}" type="pres">
      <dgm:prSet presAssocID="{E00B9B3B-74A5-4EC6-906D-6D16FAF690B9}" presName="text2" presStyleLbl="fgAcc2" presStyleIdx="0" presStyleCnt="2">
        <dgm:presLayoutVars>
          <dgm:chPref val="3"/>
        </dgm:presLayoutVars>
      </dgm:prSet>
      <dgm:spPr/>
    </dgm:pt>
    <dgm:pt modelId="{821B8C43-47B1-7A4D-B227-23CF00595A43}" type="pres">
      <dgm:prSet presAssocID="{E00B9B3B-74A5-4EC6-906D-6D16FAF690B9}" presName="hierChild3" presStyleCnt="0"/>
      <dgm:spPr/>
    </dgm:pt>
    <dgm:pt modelId="{377D1FB5-FEA9-844A-B4E3-9F17E3C40CB2}" type="pres">
      <dgm:prSet presAssocID="{FAEFD4DB-8C0D-49EC-B2D2-A041352FFE9A}" presName="Name10" presStyleLbl="parChTrans1D2" presStyleIdx="1" presStyleCnt="2"/>
      <dgm:spPr/>
    </dgm:pt>
    <dgm:pt modelId="{558A61C5-5D0E-F547-9EA4-6827C0883B2D}" type="pres">
      <dgm:prSet presAssocID="{CF41BB93-68A9-4C7C-B299-566DCA4D354D}" presName="hierRoot2" presStyleCnt="0"/>
      <dgm:spPr/>
    </dgm:pt>
    <dgm:pt modelId="{15B59DBB-67FA-D64B-B5EC-CBA18B5B28C1}" type="pres">
      <dgm:prSet presAssocID="{CF41BB93-68A9-4C7C-B299-566DCA4D354D}" presName="composite2" presStyleCnt="0"/>
      <dgm:spPr/>
    </dgm:pt>
    <dgm:pt modelId="{78BBA367-0B33-0149-AA9B-EF2191130741}" type="pres">
      <dgm:prSet presAssocID="{CF41BB93-68A9-4C7C-B299-566DCA4D354D}" presName="background2" presStyleLbl="node2" presStyleIdx="1" presStyleCnt="2"/>
      <dgm:spPr/>
    </dgm:pt>
    <dgm:pt modelId="{9A6549D5-82D3-D340-9382-0D16C3E7CD70}" type="pres">
      <dgm:prSet presAssocID="{CF41BB93-68A9-4C7C-B299-566DCA4D354D}" presName="text2" presStyleLbl="fgAcc2" presStyleIdx="1" presStyleCnt="2">
        <dgm:presLayoutVars>
          <dgm:chPref val="3"/>
        </dgm:presLayoutVars>
      </dgm:prSet>
      <dgm:spPr/>
    </dgm:pt>
    <dgm:pt modelId="{E6B43B4C-3F0E-B344-8DA4-8C27E799FD81}" type="pres">
      <dgm:prSet presAssocID="{CF41BB93-68A9-4C7C-B299-566DCA4D354D}" presName="hierChild3" presStyleCnt="0"/>
      <dgm:spPr/>
    </dgm:pt>
  </dgm:ptLst>
  <dgm:cxnLst>
    <dgm:cxn modelId="{39D64E83-4841-C541-8334-765FE6473A8F}" type="presOf" srcId="{FAEFD4DB-8C0D-49EC-B2D2-A041352FFE9A}" destId="{377D1FB5-FEA9-844A-B4E3-9F17E3C40CB2}" srcOrd="0" destOrd="0" presId="urn:microsoft.com/office/officeart/2005/8/layout/hierarchy1"/>
    <dgm:cxn modelId="{4AE16796-1F14-468D-8457-70A910729CA3}" srcId="{D1AC5A5A-78AC-42DE-95B1-D8BC4F125A21}" destId="{92A5CAF7-54A4-4250-80B2-AD97A95C10D3}" srcOrd="0" destOrd="0" parTransId="{931325C0-7DEF-4FA4-A620-AAFB6391F212}" sibTransId="{4AE68A39-A706-4DD2-ABA1-1F9C179CD41D}"/>
    <dgm:cxn modelId="{0EEDFF9C-5730-3E4F-AE77-0B547250FCCC}" type="presOf" srcId="{B7CB703B-C096-4672-87EB-A99303CEFD9E}" destId="{B36D4A57-0207-6449-AD0D-6502E187A1FC}" srcOrd="0" destOrd="0" presId="urn:microsoft.com/office/officeart/2005/8/layout/hierarchy1"/>
    <dgm:cxn modelId="{CAD292AF-1B51-A148-8597-3F7382407594}" type="presOf" srcId="{CF41BB93-68A9-4C7C-B299-566DCA4D354D}" destId="{9A6549D5-82D3-D340-9382-0D16C3E7CD70}" srcOrd="0" destOrd="0" presId="urn:microsoft.com/office/officeart/2005/8/layout/hierarchy1"/>
    <dgm:cxn modelId="{5AEA93B5-3AE0-7645-99EF-9F61D9FF3DA2}" type="presOf" srcId="{92A5CAF7-54A4-4250-80B2-AD97A95C10D3}" destId="{ED5E3B34-875D-6D4E-AB10-1D3C47236FB5}" srcOrd="0" destOrd="0" presId="urn:microsoft.com/office/officeart/2005/8/layout/hierarchy1"/>
    <dgm:cxn modelId="{D6DA6DD3-010C-6A45-B5C7-3714A7908393}" type="presOf" srcId="{D1AC5A5A-78AC-42DE-95B1-D8BC4F125A21}" destId="{3527D5F7-9BBA-2544-AA91-BBE0ADA8B187}" srcOrd="0" destOrd="0" presId="urn:microsoft.com/office/officeart/2005/8/layout/hierarchy1"/>
    <dgm:cxn modelId="{D51CA2D9-1208-6B49-BD8E-52399A5BA4F5}" type="presOf" srcId="{E00B9B3B-74A5-4EC6-906D-6D16FAF690B9}" destId="{DC2C5B25-B38E-FB4C-B04E-08ADAB5D21D8}" srcOrd="0" destOrd="0" presId="urn:microsoft.com/office/officeart/2005/8/layout/hierarchy1"/>
    <dgm:cxn modelId="{B65E1AE9-F9DE-4230-9999-07050B51ED87}" srcId="{92A5CAF7-54A4-4250-80B2-AD97A95C10D3}" destId="{E00B9B3B-74A5-4EC6-906D-6D16FAF690B9}" srcOrd="0" destOrd="0" parTransId="{B7CB703B-C096-4672-87EB-A99303CEFD9E}" sibTransId="{C8AAB84A-BA3F-4F96-B0DE-5B5052DD5475}"/>
    <dgm:cxn modelId="{21FDB3F2-F45E-447C-B7EA-FC8749C15933}" srcId="{92A5CAF7-54A4-4250-80B2-AD97A95C10D3}" destId="{CF41BB93-68A9-4C7C-B299-566DCA4D354D}" srcOrd="1" destOrd="0" parTransId="{FAEFD4DB-8C0D-49EC-B2D2-A041352FFE9A}" sibTransId="{CE65B977-2B42-458F-A4E7-0A95BCAC036C}"/>
    <dgm:cxn modelId="{3C30A8C6-C89E-3E4C-AD10-1E5708902034}" type="presParOf" srcId="{3527D5F7-9BBA-2544-AA91-BBE0ADA8B187}" destId="{BE6EAA3C-B248-9340-95AB-12CE7BB17B7D}" srcOrd="0" destOrd="0" presId="urn:microsoft.com/office/officeart/2005/8/layout/hierarchy1"/>
    <dgm:cxn modelId="{7F32FF17-DB57-334A-B713-B29BBBEC2F1F}" type="presParOf" srcId="{BE6EAA3C-B248-9340-95AB-12CE7BB17B7D}" destId="{8E85D170-191E-1540-9ABD-832AA15960B7}" srcOrd="0" destOrd="0" presId="urn:microsoft.com/office/officeart/2005/8/layout/hierarchy1"/>
    <dgm:cxn modelId="{E3FC456A-2617-CD46-9544-F7BC8AF7ED4A}" type="presParOf" srcId="{8E85D170-191E-1540-9ABD-832AA15960B7}" destId="{E1132CC9-0D5F-FB48-A389-162C7C9D002E}" srcOrd="0" destOrd="0" presId="urn:microsoft.com/office/officeart/2005/8/layout/hierarchy1"/>
    <dgm:cxn modelId="{B5D39B22-83E6-9A4E-8256-964E0060062B}" type="presParOf" srcId="{8E85D170-191E-1540-9ABD-832AA15960B7}" destId="{ED5E3B34-875D-6D4E-AB10-1D3C47236FB5}" srcOrd="1" destOrd="0" presId="urn:microsoft.com/office/officeart/2005/8/layout/hierarchy1"/>
    <dgm:cxn modelId="{B4A6C788-839B-BC45-8757-0E0F80A5E3BE}" type="presParOf" srcId="{BE6EAA3C-B248-9340-95AB-12CE7BB17B7D}" destId="{29163594-BF84-004B-9592-35D68EC2479C}" srcOrd="1" destOrd="0" presId="urn:microsoft.com/office/officeart/2005/8/layout/hierarchy1"/>
    <dgm:cxn modelId="{CC6E5A56-9B1A-0F4F-A723-0493AEBBAE9B}" type="presParOf" srcId="{29163594-BF84-004B-9592-35D68EC2479C}" destId="{B36D4A57-0207-6449-AD0D-6502E187A1FC}" srcOrd="0" destOrd="0" presId="urn:microsoft.com/office/officeart/2005/8/layout/hierarchy1"/>
    <dgm:cxn modelId="{2A704FBD-E708-AA45-9C84-BBA54DA0A227}" type="presParOf" srcId="{29163594-BF84-004B-9592-35D68EC2479C}" destId="{A18D7F15-E0F4-174A-8A5D-163FC3DDD685}" srcOrd="1" destOrd="0" presId="urn:microsoft.com/office/officeart/2005/8/layout/hierarchy1"/>
    <dgm:cxn modelId="{E980064B-BB74-D745-8959-B771EFA480BA}" type="presParOf" srcId="{A18D7F15-E0F4-174A-8A5D-163FC3DDD685}" destId="{2ACA86A9-8732-1648-84E6-FBC4B47433DE}" srcOrd="0" destOrd="0" presId="urn:microsoft.com/office/officeart/2005/8/layout/hierarchy1"/>
    <dgm:cxn modelId="{9659848A-DE54-E343-ABB1-FBDA4BE546B9}" type="presParOf" srcId="{2ACA86A9-8732-1648-84E6-FBC4B47433DE}" destId="{7C750A98-F0F2-E445-B549-A6C57A7A61A7}" srcOrd="0" destOrd="0" presId="urn:microsoft.com/office/officeart/2005/8/layout/hierarchy1"/>
    <dgm:cxn modelId="{278CB6C8-6A86-CA45-8336-1FBCC1AFE0D7}" type="presParOf" srcId="{2ACA86A9-8732-1648-84E6-FBC4B47433DE}" destId="{DC2C5B25-B38E-FB4C-B04E-08ADAB5D21D8}" srcOrd="1" destOrd="0" presId="urn:microsoft.com/office/officeart/2005/8/layout/hierarchy1"/>
    <dgm:cxn modelId="{765DEE89-E7E3-C949-90C2-553A83C20A19}" type="presParOf" srcId="{A18D7F15-E0F4-174A-8A5D-163FC3DDD685}" destId="{821B8C43-47B1-7A4D-B227-23CF00595A43}" srcOrd="1" destOrd="0" presId="urn:microsoft.com/office/officeart/2005/8/layout/hierarchy1"/>
    <dgm:cxn modelId="{C273740D-705B-6040-843E-7D68A5885676}" type="presParOf" srcId="{29163594-BF84-004B-9592-35D68EC2479C}" destId="{377D1FB5-FEA9-844A-B4E3-9F17E3C40CB2}" srcOrd="2" destOrd="0" presId="urn:microsoft.com/office/officeart/2005/8/layout/hierarchy1"/>
    <dgm:cxn modelId="{F1176D67-9573-894A-AAC8-67DFCDE02981}" type="presParOf" srcId="{29163594-BF84-004B-9592-35D68EC2479C}" destId="{558A61C5-5D0E-F547-9EA4-6827C0883B2D}" srcOrd="3" destOrd="0" presId="urn:microsoft.com/office/officeart/2005/8/layout/hierarchy1"/>
    <dgm:cxn modelId="{16877085-5C73-6D45-A6F0-29343009F2AC}" type="presParOf" srcId="{558A61C5-5D0E-F547-9EA4-6827C0883B2D}" destId="{15B59DBB-67FA-D64B-B5EC-CBA18B5B28C1}" srcOrd="0" destOrd="0" presId="urn:microsoft.com/office/officeart/2005/8/layout/hierarchy1"/>
    <dgm:cxn modelId="{02F5A0F9-82E9-2D4B-B68B-A98408BB27B2}" type="presParOf" srcId="{15B59DBB-67FA-D64B-B5EC-CBA18B5B28C1}" destId="{78BBA367-0B33-0149-AA9B-EF2191130741}" srcOrd="0" destOrd="0" presId="urn:microsoft.com/office/officeart/2005/8/layout/hierarchy1"/>
    <dgm:cxn modelId="{49E1305D-8904-F148-93C7-9D62439CFE67}" type="presParOf" srcId="{15B59DBB-67FA-D64B-B5EC-CBA18B5B28C1}" destId="{9A6549D5-82D3-D340-9382-0D16C3E7CD70}" srcOrd="1" destOrd="0" presId="urn:microsoft.com/office/officeart/2005/8/layout/hierarchy1"/>
    <dgm:cxn modelId="{468C1CD9-754B-9D43-8C93-1029B23406DB}" type="presParOf" srcId="{558A61C5-5D0E-F547-9EA4-6827C0883B2D}" destId="{E6B43B4C-3F0E-B344-8DA4-8C27E799FD8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2DB48C-C34D-42DD-BE74-5635DE569A7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7E2FDCB-E654-4150-A1AE-93A7CDC51655}">
      <dgm:prSet/>
      <dgm:spPr/>
      <dgm:t>
        <a:bodyPr/>
        <a:lstStyle/>
        <a:p>
          <a:r>
            <a:rPr lang="en-AU"/>
            <a:t>Phonics instruction and knowledge is a necessary part of the reading process. However, the SOR </a:t>
          </a:r>
          <a:r>
            <a:rPr lang="en-AU" b="1" i="1"/>
            <a:t>HYPERFOCUS ON PHONICS AND PHONEMIC AWARENESS MANDATED BY POLICIES PASSED IN THE NAME OF THE SCIENCE OF READING HAS GREATLY UNDERMINED TEACHERS’ ABILITIES</a:t>
          </a:r>
          <a:r>
            <a:rPr lang="en-AU" i="1"/>
            <a:t> TO MEET THEIR STUDENTS’ DIVERSE NEEDS and, more specifically, to provide their MLs with access to effective instruction.</a:t>
          </a:r>
          <a:endParaRPr lang="en-US"/>
        </a:p>
      </dgm:t>
    </dgm:pt>
    <dgm:pt modelId="{640125BF-AA83-42C8-AB07-F29BFA6DBA20}" type="parTrans" cxnId="{082DA701-30A0-43EE-911F-B09C5A13E233}">
      <dgm:prSet/>
      <dgm:spPr/>
      <dgm:t>
        <a:bodyPr/>
        <a:lstStyle/>
        <a:p>
          <a:endParaRPr lang="en-US"/>
        </a:p>
      </dgm:t>
    </dgm:pt>
    <dgm:pt modelId="{3D653394-3A4F-4CDD-B5CB-E737D5FA25F6}" type="sibTrans" cxnId="{082DA701-30A0-43EE-911F-B09C5A13E233}">
      <dgm:prSet/>
      <dgm:spPr/>
      <dgm:t>
        <a:bodyPr/>
        <a:lstStyle/>
        <a:p>
          <a:endParaRPr lang="en-US"/>
        </a:p>
      </dgm:t>
    </dgm:pt>
    <dgm:pt modelId="{F9A90150-8434-4F4D-A142-FBE9174A787D}">
      <dgm:prSet/>
      <dgm:spPr/>
      <dgm:t>
        <a:bodyPr/>
        <a:lstStyle/>
        <a:p>
          <a:r>
            <a:rPr lang="en-AU" i="1"/>
            <a:t>Teachers </a:t>
          </a:r>
          <a:r>
            <a:rPr lang="en-AU" b="1" i="1"/>
            <a:t>STRUGGLE TO SEE THE APPLICABILITY OF INSTRUCTION HYPERFOCUSED ON PHONICS FOUNDATIONS,</a:t>
          </a:r>
          <a:r>
            <a:rPr lang="en-AU" i="1"/>
            <a:t> especially when such foundational skills for reading are approached </a:t>
          </a:r>
          <a:r>
            <a:rPr lang="en-AU" b="1" i="1"/>
            <a:t>from a sequential perspective (with prerequisites) rather than a simultaneous one.</a:t>
          </a:r>
          <a:endParaRPr lang="en-US"/>
        </a:p>
      </dgm:t>
    </dgm:pt>
    <dgm:pt modelId="{5355D92F-D3D3-44A2-864A-8C88060EFFBB}" type="parTrans" cxnId="{12ED0945-FE6A-4F4B-8961-0E701DEBD56C}">
      <dgm:prSet/>
      <dgm:spPr/>
      <dgm:t>
        <a:bodyPr/>
        <a:lstStyle/>
        <a:p>
          <a:endParaRPr lang="en-US"/>
        </a:p>
      </dgm:t>
    </dgm:pt>
    <dgm:pt modelId="{9A3E7D78-8913-4874-A75C-AAC3552D52D8}" type="sibTrans" cxnId="{12ED0945-FE6A-4F4B-8961-0E701DEBD56C}">
      <dgm:prSet/>
      <dgm:spPr/>
      <dgm:t>
        <a:bodyPr/>
        <a:lstStyle/>
        <a:p>
          <a:endParaRPr lang="en-US"/>
        </a:p>
      </dgm:t>
    </dgm:pt>
    <dgm:pt modelId="{2D09CC0C-012D-4BB7-A3A9-E63886F2C784}" type="pres">
      <dgm:prSet presAssocID="{732DB48C-C34D-42DD-BE74-5635DE569A70}" presName="root" presStyleCnt="0">
        <dgm:presLayoutVars>
          <dgm:dir/>
          <dgm:resizeHandles val="exact"/>
        </dgm:presLayoutVars>
      </dgm:prSet>
      <dgm:spPr/>
    </dgm:pt>
    <dgm:pt modelId="{9C76109E-A760-4942-BEC1-99AB42F9005B}" type="pres">
      <dgm:prSet presAssocID="{17E2FDCB-E654-4150-A1AE-93A7CDC51655}" presName="compNode" presStyleCnt="0"/>
      <dgm:spPr/>
    </dgm:pt>
    <dgm:pt modelId="{044FE096-E424-42A1-9F7E-FF4BF9B55898}" type="pres">
      <dgm:prSet presAssocID="{17E2FDCB-E654-4150-A1AE-93A7CDC51655}" presName="bgRect" presStyleLbl="bgShp" presStyleIdx="0" presStyleCnt="2"/>
      <dgm:spPr/>
    </dgm:pt>
    <dgm:pt modelId="{DB599E3D-896B-4C31-87BA-37FE5DB5D8D9}" type="pres">
      <dgm:prSet presAssocID="{17E2FDCB-E654-4150-A1AE-93A7CDC516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80C7A384-81A7-4764-A8FD-659CFE1E0922}" type="pres">
      <dgm:prSet presAssocID="{17E2FDCB-E654-4150-A1AE-93A7CDC51655}" presName="spaceRect" presStyleCnt="0"/>
      <dgm:spPr/>
    </dgm:pt>
    <dgm:pt modelId="{A96A025B-4CD6-41E1-B59F-E5BD07A1A1C6}" type="pres">
      <dgm:prSet presAssocID="{17E2FDCB-E654-4150-A1AE-93A7CDC51655}" presName="parTx" presStyleLbl="revTx" presStyleIdx="0" presStyleCnt="2">
        <dgm:presLayoutVars>
          <dgm:chMax val="0"/>
          <dgm:chPref val="0"/>
        </dgm:presLayoutVars>
      </dgm:prSet>
      <dgm:spPr/>
    </dgm:pt>
    <dgm:pt modelId="{7B4A9310-5F51-4788-A6D8-17079DC491C6}" type="pres">
      <dgm:prSet presAssocID="{3D653394-3A4F-4CDD-B5CB-E737D5FA25F6}" presName="sibTrans" presStyleCnt="0"/>
      <dgm:spPr/>
    </dgm:pt>
    <dgm:pt modelId="{DBFD1C75-924E-41B7-9739-21FC17428C2A}" type="pres">
      <dgm:prSet presAssocID="{F9A90150-8434-4F4D-A142-FBE9174A787D}" presName="compNode" presStyleCnt="0"/>
      <dgm:spPr/>
    </dgm:pt>
    <dgm:pt modelId="{6C0D1C14-CAB1-42FC-81E2-CF557B9FB3CA}" type="pres">
      <dgm:prSet presAssocID="{F9A90150-8434-4F4D-A142-FBE9174A787D}" presName="bgRect" presStyleLbl="bgShp" presStyleIdx="1" presStyleCnt="2"/>
      <dgm:spPr/>
    </dgm:pt>
    <dgm:pt modelId="{BF056F11-ABBD-451D-BA0B-17AD65AD4363}" type="pres">
      <dgm:prSet presAssocID="{F9A90150-8434-4F4D-A142-FBE9174A78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FE7B0A2-8B85-4B41-A02A-03BD9DFDB47B}" type="pres">
      <dgm:prSet presAssocID="{F9A90150-8434-4F4D-A142-FBE9174A787D}" presName="spaceRect" presStyleCnt="0"/>
      <dgm:spPr/>
    </dgm:pt>
    <dgm:pt modelId="{75481294-5039-4595-8DE2-F7205974918B}" type="pres">
      <dgm:prSet presAssocID="{F9A90150-8434-4F4D-A142-FBE9174A787D}" presName="parTx" presStyleLbl="revTx" presStyleIdx="1" presStyleCnt="2">
        <dgm:presLayoutVars>
          <dgm:chMax val="0"/>
          <dgm:chPref val="0"/>
        </dgm:presLayoutVars>
      </dgm:prSet>
      <dgm:spPr/>
    </dgm:pt>
  </dgm:ptLst>
  <dgm:cxnLst>
    <dgm:cxn modelId="{082DA701-30A0-43EE-911F-B09C5A13E233}" srcId="{732DB48C-C34D-42DD-BE74-5635DE569A70}" destId="{17E2FDCB-E654-4150-A1AE-93A7CDC51655}" srcOrd="0" destOrd="0" parTransId="{640125BF-AA83-42C8-AB07-F29BFA6DBA20}" sibTransId="{3D653394-3A4F-4CDD-B5CB-E737D5FA25F6}"/>
    <dgm:cxn modelId="{12ED0945-FE6A-4F4B-8961-0E701DEBD56C}" srcId="{732DB48C-C34D-42DD-BE74-5635DE569A70}" destId="{F9A90150-8434-4F4D-A142-FBE9174A787D}" srcOrd="1" destOrd="0" parTransId="{5355D92F-D3D3-44A2-864A-8C88060EFFBB}" sibTransId="{9A3E7D78-8913-4874-A75C-AAC3552D52D8}"/>
    <dgm:cxn modelId="{B858EAA9-CA10-401F-955B-837F4B7CFB10}" type="presOf" srcId="{17E2FDCB-E654-4150-A1AE-93A7CDC51655}" destId="{A96A025B-4CD6-41E1-B59F-E5BD07A1A1C6}" srcOrd="0" destOrd="0" presId="urn:microsoft.com/office/officeart/2018/2/layout/IconVerticalSolidList"/>
    <dgm:cxn modelId="{F261F0BC-C50A-4162-B070-350F3C68FBE1}" type="presOf" srcId="{F9A90150-8434-4F4D-A142-FBE9174A787D}" destId="{75481294-5039-4595-8DE2-F7205974918B}" srcOrd="0" destOrd="0" presId="urn:microsoft.com/office/officeart/2018/2/layout/IconVerticalSolidList"/>
    <dgm:cxn modelId="{B23294EE-D341-4566-8540-8E534D6A118A}" type="presOf" srcId="{732DB48C-C34D-42DD-BE74-5635DE569A70}" destId="{2D09CC0C-012D-4BB7-A3A9-E63886F2C784}" srcOrd="0" destOrd="0" presId="urn:microsoft.com/office/officeart/2018/2/layout/IconVerticalSolidList"/>
    <dgm:cxn modelId="{8E848C2D-91AA-4E6E-8AC3-467A15E46E06}" type="presParOf" srcId="{2D09CC0C-012D-4BB7-A3A9-E63886F2C784}" destId="{9C76109E-A760-4942-BEC1-99AB42F9005B}" srcOrd="0" destOrd="0" presId="urn:microsoft.com/office/officeart/2018/2/layout/IconVerticalSolidList"/>
    <dgm:cxn modelId="{3B7CCC01-687B-48C6-A2AC-365A3AA2C049}" type="presParOf" srcId="{9C76109E-A760-4942-BEC1-99AB42F9005B}" destId="{044FE096-E424-42A1-9F7E-FF4BF9B55898}" srcOrd="0" destOrd="0" presId="urn:microsoft.com/office/officeart/2018/2/layout/IconVerticalSolidList"/>
    <dgm:cxn modelId="{62B74036-0319-4D80-B1DD-85E44B1905F0}" type="presParOf" srcId="{9C76109E-A760-4942-BEC1-99AB42F9005B}" destId="{DB599E3D-896B-4C31-87BA-37FE5DB5D8D9}" srcOrd="1" destOrd="0" presId="urn:microsoft.com/office/officeart/2018/2/layout/IconVerticalSolidList"/>
    <dgm:cxn modelId="{D122A6BC-EF55-48E9-9FD5-C0488876BC01}" type="presParOf" srcId="{9C76109E-A760-4942-BEC1-99AB42F9005B}" destId="{80C7A384-81A7-4764-A8FD-659CFE1E0922}" srcOrd="2" destOrd="0" presId="urn:microsoft.com/office/officeart/2018/2/layout/IconVerticalSolidList"/>
    <dgm:cxn modelId="{115FDD98-86D5-4603-A7D0-AA4D059AF446}" type="presParOf" srcId="{9C76109E-A760-4942-BEC1-99AB42F9005B}" destId="{A96A025B-4CD6-41E1-B59F-E5BD07A1A1C6}" srcOrd="3" destOrd="0" presId="urn:microsoft.com/office/officeart/2018/2/layout/IconVerticalSolidList"/>
    <dgm:cxn modelId="{87CF798B-7E42-4D7B-A0A6-DC2D57978653}" type="presParOf" srcId="{2D09CC0C-012D-4BB7-A3A9-E63886F2C784}" destId="{7B4A9310-5F51-4788-A6D8-17079DC491C6}" srcOrd="1" destOrd="0" presId="urn:microsoft.com/office/officeart/2018/2/layout/IconVerticalSolidList"/>
    <dgm:cxn modelId="{1D2149FF-9613-4827-A139-5D534D3EE3DD}" type="presParOf" srcId="{2D09CC0C-012D-4BB7-A3A9-E63886F2C784}" destId="{DBFD1C75-924E-41B7-9739-21FC17428C2A}" srcOrd="2" destOrd="0" presId="urn:microsoft.com/office/officeart/2018/2/layout/IconVerticalSolidList"/>
    <dgm:cxn modelId="{73C27EEF-E311-4E6B-86BD-4653228E6BC8}" type="presParOf" srcId="{DBFD1C75-924E-41B7-9739-21FC17428C2A}" destId="{6C0D1C14-CAB1-42FC-81E2-CF557B9FB3CA}" srcOrd="0" destOrd="0" presId="urn:microsoft.com/office/officeart/2018/2/layout/IconVerticalSolidList"/>
    <dgm:cxn modelId="{847F2918-C71D-4E8E-A356-B046FA4D2CE1}" type="presParOf" srcId="{DBFD1C75-924E-41B7-9739-21FC17428C2A}" destId="{BF056F11-ABBD-451D-BA0B-17AD65AD4363}" srcOrd="1" destOrd="0" presId="urn:microsoft.com/office/officeart/2018/2/layout/IconVerticalSolidList"/>
    <dgm:cxn modelId="{4CC0B16B-C4EA-4963-9661-995DCAD03BD8}" type="presParOf" srcId="{DBFD1C75-924E-41B7-9739-21FC17428C2A}" destId="{DFE7B0A2-8B85-4B41-A02A-03BD9DFDB47B}" srcOrd="2" destOrd="0" presId="urn:microsoft.com/office/officeart/2018/2/layout/IconVerticalSolidList"/>
    <dgm:cxn modelId="{BDF24EE1-ACAD-43B9-B9D7-825A45F4A5C8}" type="presParOf" srcId="{DBFD1C75-924E-41B7-9739-21FC17428C2A}" destId="{75481294-5039-4595-8DE2-F7205974918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EEEA2C-6B70-486D-91FE-837F6771ABC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FFB73A-36FE-40CE-A718-21B33BC1E565}">
      <dgm:prSet/>
      <dgm:spPr/>
      <dgm:t>
        <a:bodyPr/>
        <a:lstStyle/>
        <a:p>
          <a:r>
            <a:rPr lang="en-AU" dirty="0"/>
            <a:t>Science of reading asserts that differentiation of instruction is key to meeting the individual needs of the learner</a:t>
          </a:r>
          <a:r>
            <a:rPr lang="en-AU" b="1" dirty="0"/>
            <a:t>. In practice, states and jurisdictions use scripted programs </a:t>
          </a:r>
          <a:r>
            <a:rPr lang="en-AU" dirty="0"/>
            <a:t>(purchased from commercial companies at great cost) that </a:t>
          </a:r>
          <a:r>
            <a:rPr lang="en-AU" b="1" dirty="0"/>
            <a:t>ask teachers to ADHERE TO A SYSTEMATIC, TIMED, AND RIGID PLAN FOR READING INSTRUCTION, ASSUMING UNIVERSALITY OF APPROPRIATENESS FOR ALL LEARNERS</a:t>
          </a:r>
          <a:r>
            <a:rPr lang="en-AU" dirty="0"/>
            <a:t>. This </a:t>
          </a:r>
          <a:r>
            <a:rPr lang="en-AU" b="1" dirty="0"/>
            <a:t>UNDIFFERENTIATED, “ONE-SIZE-FITS-ALL” APPROACH FAILS TO RECOGNIZE THE DIVERSITY IN TODAY’S CLASSROOMS.</a:t>
          </a:r>
          <a:endParaRPr lang="en-US" dirty="0"/>
        </a:p>
      </dgm:t>
    </dgm:pt>
    <dgm:pt modelId="{81D214DA-A71E-4282-9C84-24F8FB02FEF4}" type="parTrans" cxnId="{4D742F07-ACA4-48D0-8827-9EA3CE1C4361}">
      <dgm:prSet/>
      <dgm:spPr/>
      <dgm:t>
        <a:bodyPr/>
        <a:lstStyle/>
        <a:p>
          <a:endParaRPr lang="en-US"/>
        </a:p>
      </dgm:t>
    </dgm:pt>
    <dgm:pt modelId="{233BFBA1-282C-49A7-AD69-94DFE17AF94B}" type="sibTrans" cxnId="{4D742F07-ACA4-48D0-8827-9EA3CE1C4361}">
      <dgm:prSet/>
      <dgm:spPr/>
      <dgm:t>
        <a:bodyPr/>
        <a:lstStyle/>
        <a:p>
          <a:endParaRPr lang="en-US"/>
        </a:p>
      </dgm:t>
    </dgm:pt>
    <dgm:pt modelId="{118A05CD-CD38-44E4-B41C-E94B01CD6CA6}">
      <dgm:prSet/>
      <dgm:spPr/>
      <dgm:t>
        <a:bodyPr/>
        <a:lstStyle/>
        <a:p>
          <a:r>
            <a:rPr lang="en-AU" i="1" dirty="0"/>
            <a:t>Experienced ML teachers note that these programs </a:t>
          </a:r>
          <a:r>
            <a:rPr lang="en-AU" b="1" i="1" dirty="0"/>
            <a:t>FAIL TO SUFFICIENTLY ATTEND TO ORAL LANGUAGE DEVELOPMENT</a:t>
          </a:r>
          <a:r>
            <a:rPr lang="en-AU" i="1" dirty="0"/>
            <a:t>, </a:t>
          </a:r>
          <a:r>
            <a:rPr lang="en-AU" b="1" i="1" dirty="0"/>
            <a:t>COMPREHENSION, AND READING TO ACHIEVE MEANINGFUL GOALS </a:t>
          </a:r>
          <a:r>
            <a:rPr lang="en-AU" i="1" dirty="0"/>
            <a:t>(e.g., pleasure, exchange of ideas, self-expression, participation in the life of a literate community).</a:t>
          </a:r>
          <a:endParaRPr lang="en-US" dirty="0"/>
        </a:p>
      </dgm:t>
    </dgm:pt>
    <dgm:pt modelId="{B66B69E0-2698-45D4-980E-55E227D7DE5E}" type="parTrans" cxnId="{1CB9A142-F0FC-4C33-B400-51E0D3ACA6BF}">
      <dgm:prSet/>
      <dgm:spPr/>
      <dgm:t>
        <a:bodyPr/>
        <a:lstStyle/>
        <a:p>
          <a:endParaRPr lang="en-US"/>
        </a:p>
      </dgm:t>
    </dgm:pt>
    <dgm:pt modelId="{0B48B4EB-AEDC-4AB7-908F-7FF94991A238}" type="sibTrans" cxnId="{1CB9A142-F0FC-4C33-B400-51E0D3ACA6BF}">
      <dgm:prSet/>
      <dgm:spPr/>
      <dgm:t>
        <a:bodyPr/>
        <a:lstStyle/>
        <a:p>
          <a:endParaRPr lang="en-US"/>
        </a:p>
      </dgm:t>
    </dgm:pt>
    <dgm:pt modelId="{8E0EA4EC-F53D-4E7A-A142-DD3865EB92E5}">
      <dgm:prSet/>
      <dgm:spPr/>
      <dgm:t>
        <a:bodyPr/>
        <a:lstStyle/>
        <a:p>
          <a:r>
            <a:rPr lang="en-AU" i="1"/>
            <a:t>One teacher commented on the </a:t>
          </a:r>
          <a:r>
            <a:rPr lang="en-AU" b="1" i="1"/>
            <a:t>INSUFFICIENT OPPORTUNITIES TO USE LANGUAGE FOR AUTHENTIC COMMUNICATION</a:t>
          </a:r>
          <a:r>
            <a:rPr lang="en-AU" i="1"/>
            <a:t>. She shared, “I didn’t see a lot of opportunity for kids to have the academic discourse. To really practice the language. And just to fall in love with reading because it [the curriculum] was again really fast-paced [so] the kids just felt that, okay, it’s a task. It was very much pressured and like I never saw that enjoyment.”</a:t>
          </a:r>
          <a:endParaRPr lang="en-US"/>
        </a:p>
      </dgm:t>
    </dgm:pt>
    <dgm:pt modelId="{45FD3036-D3E1-42AD-8513-40C16128360F}" type="parTrans" cxnId="{7869265B-2E54-44A8-92CD-1A0BAC8A7D5F}">
      <dgm:prSet/>
      <dgm:spPr/>
      <dgm:t>
        <a:bodyPr/>
        <a:lstStyle/>
        <a:p>
          <a:endParaRPr lang="en-US"/>
        </a:p>
      </dgm:t>
    </dgm:pt>
    <dgm:pt modelId="{ECB843A1-8662-48EC-9361-72FD7CDA8FE3}" type="sibTrans" cxnId="{7869265B-2E54-44A8-92CD-1A0BAC8A7D5F}">
      <dgm:prSet/>
      <dgm:spPr/>
      <dgm:t>
        <a:bodyPr/>
        <a:lstStyle/>
        <a:p>
          <a:endParaRPr lang="en-US"/>
        </a:p>
      </dgm:t>
    </dgm:pt>
    <dgm:pt modelId="{573905B4-3702-46A9-95CE-64E2E7C7F3AF}" type="pres">
      <dgm:prSet presAssocID="{46EEEA2C-6B70-486D-91FE-837F6771ABC7}" presName="root" presStyleCnt="0">
        <dgm:presLayoutVars>
          <dgm:dir/>
          <dgm:resizeHandles val="exact"/>
        </dgm:presLayoutVars>
      </dgm:prSet>
      <dgm:spPr/>
    </dgm:pt>
    <dgm:pt modelId="{255C0867-A38D-4014-9BDD-A408A696996E}" type="pres">
      <dgm:prSet presAssocID="{9CFFB73A-36FE-40CE-A718-21B33BC1E565}" presName="compNode" presStyleCnt="0"/>
      <dgm:spPr/>
    </dgm:pt>
    <dgm:pt modelId="{FCF1AFCF-B6AE-401C-8BCD-56B6CB870892}" type="pres">
      <dgm:prSet presAssocID="{9CFFB73A-36FE-40CE-A718-21B33BC1E565}" presName="bgRect" presStyleLbl="bgShp" presStyleIdx="0" presStyleCnt="3"/>
      <dgm:spPr/>
    </dgm:pt>
    <dgm:pt modelId="{E03663AC-5CDE-4A68-80C7-7729EC0F15AE}" type="pres">
      <dgm:prSet presAssocID="{9CFFB73A-36FE-40CE-A718-21B33BC1E5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16264F0-933C-4922-B5F6-217CE072632B}" type="pres">
      <dgm:prSet presAssocID="{9CFFB73A-36FE-40CE-A718-21B33BC1E565}" presName="spaceRect" presStyleCnt="0"/>
      <dgm:spPr/>
    </dgm:pt>
    <dgm:pt modelId="{564FFBE6-7695-4C53-919A-C25C02D1440E}" type="pres">
      <dgm:prSet presAssocID="{9CFFB73A-36FE-40CE-A718-21B33BC1E565}" presName="parTx" presStyleLbl="revTx" presStyleIdx="0" presStyleCnt="3">
        <dgm:presLayoutVars>
          <dgm:chMax val="0"/>
          <dgm:chPref val="0"/>
        </dgm:presLayoutVars>
      </dgm:prSet>
      <dgm:spPr/>
    </dgm:pt>
    <dgm:pt modelId="{79701AEB-A824-4B8B-A08C-542CBBA42979}" type="pres">
      <dgm:prSet presAssocID="{233BFBA1-282C-49A7-AD69-94DFE17AF94B}" presName="sibTrans" presStyleCnt="0"/>
      <dgm:spPr/>
    </dgm:pt>
    <dgm:pt modelId="{A177F84E-DEA6-4826-ABC5-BD84238C5373}" type="pres">
      <dgm:prSet presAssocID="{118A05CD-CD38-44E4-B41C-E94B01CD6CA6}" presName="compNode" presStyleCnt="0"/>
      <dgm:spPr/>
    </dgm:pt>
    <dgm:pt modelId="{025C348D-918D-4A6F-A24E-4ACD923FBF00}" type="pres">
      <dgm:prSet presAssocID="{118A05CD-CD38-44E4-B41C-E94B01CD6CA6}" presName="bgRect" presStyleLbl="bgShp" presStyleIdx="1" presStyleCnt="3"/>
      <dgm:spPr/>
    </dgm:pt>
    <dgm:pt modelId="{DEF86EA9-A487-4D55-8B6E-218C34C87BB4}" type="pres">
      <dgm:prSet presAssocID="{118A05CD-CD38-44E4-B41C-E94B01CD6C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4D283AE5-90E7-4513-A564-1AE2249473B0}" type="pres">
      <dgm:prSet presAssocID="{118A05CD-CD38-44E4-B41C-E94B01CD6CA6}" presName="spaceRect" presStyleCnt="0"/>
      <dgm:spPr/>
    </dgm:pt>
    <dgm:pt modelId="{FD52D788-E7E3-4F45-B3B3-77096DD856AB}" type="pres">
      <dgm:prSet presAssocID="{118A05CD-CD38-44E4-B41C-E94B01CD6CA6}" presName="parTx" presStyleLbl="revTx" presStyleIdx="1" presStyleCnt="3">
        <dgm:presLayoutVars>
          <dgm:chMax val="0"/>
          <dgm:chPref val="0"/>
        </dgm:presLayoutVars>
      </dgm:prSet>
      <dgm:spPr/>
    </dgm:pt>
    <dgm:pt modelId="{F4455942-BE3B-4C58-A4A0-66A15878C91E}" type="pres">
      <dgm:prSet presAssocID="{0B48B4EB-AEDC-4AB7-908F-7FF94991A238}" presName="sibTrans" presStyleCnt="0"/>
      <dgm:spPr/>
    </dgm:pt>
    <dgm:pt modelId="{5B2EBF51-FC6B-4C1E-8A51-23ACBB64FEF7}" type="pres">
      <dgm:prSet presAssocID="{8E0EA4EC-F53D-4E7A-A142-DD3865EB92E5}" presName="compNode" presStyleCnt="0"/>
      <dgm:spPr/>
    </dgm:pt>
    <dgm:pt modelId="{68A706E2-2AF6-413F-BBAC-AF6F98DEDD84}" type="pres">
      <dgm:prSet presAssocID="{8E0EA4EC-F53D-4E7A-A142-DD3865EB92E5}" presName="bgRect" presStyleLbl="bgShp" presStyleIdx="2" presStyleCnt="3"/>
      <dgm:spPr/>
    </dgm:pt>
    <dgm:pt modelId="{4C771C01-C35B-44E0-8477-60F906932363}" type="pres">
      <dgm:prSet presAssocID="{8E0EA4EC-F53D-4E7A-A142-DD3865EB92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4CCD48A9-E63A-4CF6-AD76-83ECDE29C5DD}" type="pres">
      <dgm:prSet presAssocID="{8E0EA4EC-F53D-4E7A-A142-DD3865EB92E5}" presName="spaceRect" presStyleCnt="0"/>
      <dgm:spPr/>
    </dgm:pt>
    <dgm:pt modelId="{BFFDA9B4-89D5-49A9-8009-303E71779C96}" type="pres">
      <dgm:prSet presAssocID="{8E0EA4EC-F53D-4E7A-A142-DD3865EB92E5}" presName="parTx" presStyleLbl="revTx" presStyleIdx="2" presStyleCnt="3">
        <dgm:presLayoutVars>
          <dgm:chMax val="0"/>
          <dgm:chPref val="0"/>
        </dgm:presLayoutVars>
      </dgm:prSet>
      <dgm:spPr/>
    </dgm:pt>
  </dgm:ptLst>
  <dgm:cxnLst>
    <dgm:cxn modelId="{4D742F07-ACA4-48D0-8827-9EA3CE1C4361}" srcId="{46EEEA2C-6B70-486D-91FE-837F6771ABC7}" destId="{9CFFB73A-36FE-40CE-A718-21B33BC1E565}" srcOrd="0" destOrd="0" parTransId="{81D214DA-A71E-4282-9C84-24F8FB02FEF4}" sibTransId="{233BFBA1-282C-49A7-AD69-94DFE17AF94B}"/>
    <dgm:cxn modelId="{1CB9A142-F0FC-4C33-B400-51E0D3ACA6BF}" srcId="{46EEEA2C-6B70-486D-91FE-837F6771ABC7}" destId="{118A05CD-CD38-44E4-B41C-E94B01CD6CA6}" srcOrd="1" destOrd="0" parTransId="{B66B69E0-2698-45D4-980E-55E227D7DE5E}" sibTransId="{0B48B4EB-AEDC-4AB7-908F-7FF94991A238}"/>
    <dgm:cxn modelId="{7869265B-2E54-44A8-92CD-1A0BAC8A7D5F}" srcId="{46EEEA2C-6B70-486D-91FE-837F6771ABC7}" destId="{8E0EA4EC-F53D-4E7A-A142-DD3865EB92E5}" srcOrd="2" destOrd="0" parTransId="{45FD3036-D3E1-42AD-8513-40C16128360F}" sibTransId="{ECB843A1-8662-48EC-9361-72FD7CDA8FE3}"/>
    <dgm:cxn modelId="{C03706AF-663B-4CA2-9E50-5465025E4714}" type="presOf" srcId="{46EEEA2C-6B70-486D-91FE-837F6771ABC7}" destId="{573905B4-3702-46A9-95CE-64E2E7C7F3AF}" srcOrd="0" destOrd="0" presId="urn:microsoft.com/office/officeart/2018/2/layout/IconVerticalSolidList"/>
    <dgm:cxn modelId="{A6410BAF-B4FA-466A-9DC5-CCB03B4A8C4E}" type="presOf" srcId="{8E0EA4EC-F53D-4E7A-A142-DD3865EB92E5}" destId="{BFFDA9B4-89D5-49A9-8009-303E71779C96}" srcOrd="0" destOrd="0" presId="urn:microsoft.com/office/officeart/2018/2/layout/IconVerticalSolidList"/>
    <dgm:cxn modelId="{6B9486F1-30AD-42DD-B617-D36DF7D45236}" type="presOf" srcId="{9CFFB73A-36FE-40CE-A718-21B33BC1E565}" destId="{564FFBE6-7695-4C53-919A-C25C02D1440E}" srcOrd="0" destOrd="0" presId="urn:microsoft.com/office/officeart/2018/2/layout/IconVerticalSolidList"/>
    <dgm:cxn modelId="{7C9A5BFD-E92A-42CA-BB9D-6F6FD25F3EA7}" type="presOf" srcId="{118A05CD-CD38-44E4-B41C-E94B01CD6CA6}" destId="{FD52D788-E7E3-4F45-B3B3-77096DD856AB}" srcOrd="0" destOrd="0" presId="urn:microsoft.com/office/officeart/2018/2/layout/IconVerticalSolidList"/>
    <dgm:cxn modelId="{CCFC5DB1-4ACB-420D-BF32-9ADE2FA69DFF}" type="presParOf" srcId="{573905B4-3702-46A9-95CE-64E2E7C7F3AF}" destId="{255C0867-A38D-4014-9BDD-A408A696996E}" srcOrd="0" destOrd="0" presId="urn:microsoft.com/office/officeart/2018/2/layout/IconVerticalSolidList"/>
    <dgm:cxn modelId="{0367038F-4BC8-415D-9845-E42D251FF5B5}" type="presParOf" srcId="{255C0867-A38D-4014-9BDD-A408A696996E}" destId="{FCF1AFCF-B6AE-401C-8BCD-56B6CB870892}" srcOrd="0" destOrd="0" presId="urn:microsoft.com/office/officeart/2018/2/layout/IconVerticalSolidList"/>
    <dgm:cxn modelId="{B8A704F0-1B05-486A-9DFF-DF2F30D7ABAF}" type="presParOf" srcId="{255C0867-A38D-4014-9BDD-A408A696996E}" destId="{E03663AC-5CDE-4A68-80C7-7729EC0F15AE}" srcOrd="1" destOrd="0" presId="urn:microsoft.com/office/officeart/2018/2/layout/IconVerticalSolidList"/>
    <dgm:cxn modelId="{B0661C6F-6E43-4A27-806F-3F96977DE8E8}" type="presParOf" srcId="{255C0867-A38D-4014-9BDD-A408A696996E}" destId="{316264F0-933C-4922-B5F6-217CE072632B}" srcOrd="2" destOrd="0" presId="urn:microsoft.com/office/officeart/2018/2/layout/IconVerticalSolidList"/>
    <dgm:cxn modelId="{5BDD9866-8D0A-4399-B4C8-C252147DC131}" type="presParOf" srcId="{255C0867-A38D-4014-9BDD-A408A696996E}" destId="{564FFBE6-7695-4C53-919A-C25C02D1440E}" srcOrd="3" destOrd="0" presId="urn:microsoft.com/office/officeart/2018/2/layout/IconVerticalSolidList"/>
    <dgm:cxn modelId="{546AD620-CCE8-4E6D-9FEB-F5F3E9B8C9DC}" type="presParOf" srcId="{573905B4-3702-46A9-95CE-64E2E7C7F3AF}" destId="{79701AEB-A824-4B8B-A08C-542CBBA42979}" srcOrd="1" destOrd="0" presId="urn:microsoft.com/office/officeart/2018/2/layout/IconVerticalSolidList"/>
    <dgm:cxn modelId="{35098721-460A-4409-81D2-02F1C6377D8F}" type="presParOf" srcId="{573905B4-3702-46A9-95CE-64E2E7C7F3AF}" destId="{A177F84E-DEA6-4826-ABC5-BD84238C5373}" srcOrd="2" destOrd="0" presId="urn:microsoft.com/office/officeart/2018/2/layout/IconVerticalSolidList"/>
    <dgm:cxn modelId="{8D91E93E-0180-4883-8CED-974F43658789}" type="presParOf" srcId="{A177F84E-DEA6-4826-ABC5-BD84238C5373}" destId="{025C348D-918D-4A6F-A24E-4ACD923FBF00}" srcOrd="0" destOrd="0" presId="urn:microsoft.com/office/officeart/2018/2/layout/IconVerticalSolidList"/>
    <dgm:cxn modelId="{338818CC-9A32-4579-A0AB-6A49B9FAE527}" type="presParOf" srcId="{A177F84E-DEA6-4826-ABC5-BD84238C5373}" destId="{DEF86EA9-A487-4D55-8B6E-218C34C87BB4}" srcOrd="1" destOrd="0" presId="urn:microsoft.com/office/officeart/2018/2/layout/IconVerticalSolidList"/>
    <dgm:cxn modelId="{D1F9A98D-E3BB-4498-B882-E6BFD0FB6342}" type="presParOf" srcId="{A177F84E-DEA6-4826-ABC5-BD84238C5373}" destId="{4D283AE5-90E7-4513-A564-1AE2249473B0}" srcOrd="2" destOrd="0" presId="urn:microsoft.com/office/officeart/2018/2/layout/IconVerticalSolidList"/>
    <dgm:cxn modelId="{EBC7F827-FDB6-43FC-BA7D-6BE21566FCD1}" type="presParOf" srcId="{A177F84E-DEA6-4826-ABC5-BD84238C5373}" destId="{FD52D788-E7E3-4F45-B3B3-77096DD856AB}" srcOrd="3" destOrd="0" presId="urn:microsoft.com/office/officeart/2018/2/layout/IconVerticalSolidList"/>
    <dgm:cxn modelId="{761A88F5-1DB4-4045-B93C-2580BDFA2AAC}" type="presParOf" srcId="{573905B4-3702-46A9-95CE-64E2E7C7F3AF}" destId="{F4455942-BE3B-4C58-A4A0-66A15878C91E}" srcOrd="3" destOrd="0" presId="urn:microsoft.com/office/officeart/2018/2/layout/IconVerticalSolidList"/>
    <dgm:cxn modelId="{0C9044B9-0D1A-4D00-A9BF-253DAABE3145}" type="presParOf" srcId="{573905B4-3702-46A9-95CE-64E2E7C7F3AF}" destId="{5B2EBF51-FC6B-4C1E-8A51-23ACBB64FEF7}" srcOrd="4" destOrd="0" presId="urn:microsoft.com/office/officeart/2018/2/layout/IconVerticalSolidList"/>
    <dgm:cxn modelId="{7E809BA3-A93C-4CCC-9677-7D1EFEFAFCCB}" type="presParOf" srcId="{5B2EBF51-FC6B-4C1E-8A51-23ACBB64FEF7}" destId="{68A706E2-2AF6-413F-BBAC-AF6F98DEDD84}" srcOrd="0" destOrd="0" presId="urn:microsoft.com/office/officeart/2018/2/layout/IconVerticalSolidList"/>
    <dgm:cxn modelId="{791B0FBB-5201-46CD-94ED-D2E52D33E56B}" type="presParOf" srcId="{5B2EBF51-FC6B-4C1E-8A51-23ACBB64FEF7}" destId="{4C771C01-C35B-44E0-8477-60F906932363}" srcOrd="1" destOrd="0" presId="urn:microsoft.com/office/officeart/2018/2/layout/IconVerticalSolidList"/>
    <dgm:cxn modelId="{AC8FEE15-DA55-4E87-8FEE-9ECAA05B1B35}" type="presParOf" srcId="{5B2EBF51-FC6B-4C1E-8A51-23ACBB64FEF7}" destId="{4CCD48A9-E63A-4CF6-AD76-83ECDE29C5DD}" srcOrd="2" destOrd="0" presId="urn:microsoft.com/office/officeart/2018/2/layout/IconVerticalSolidList"/>
    <dgm:cxn modelId="{C81377A3-94DD-49AA-8A1D-9AEBEE17F5FC}" type="presParOf" srcId="{5B2EBF51-FC6B-4C1E-8A51-23ACBB64FEF7}" destId="{BFFDA9B4-89D5-49A9-8009-303E71779C9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1726E9-788A-42D9-9C54-B6C7AC947B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802D8B-2949-48EF-8F4C-E4D2EC3D595A}">
      <dgm:prSet/>
      <dgm:spPr/>
      <dgm:t>
        <a:bodyPr/>
        <a:lstStyle/>
        <a:p>
          <a:r>
            <a:rPr lang="en-AU"/>
            <a:t>Advances in neuroscience and psychological and educational research demonstrate the </a:t>
          </a:r>
          <a:r>
            <a:rPr lang="en-AU" b="1"/>
            <a:t>need for teachers to engage the whole child</a:t>
          </a:r>
          <a:r>
            <a:rPr lang="en-AU"/>
            <a:t>. </a:t>
          </a:r>
          <a:r>
            <a:rPr lang="en-AU" b="1"/>
            <a:t>An emphasis on rigid instructional cycles that decenter the learner leads to literacy instruction that becomes lifeless and devoid of relevance, meaning, and joy.</a:t>
          </a:r>
          <a:endParaRPr lang="en-US"/>
        </a:p>
      </dgm:t>
    </dgm:pt>
    <dgm:pt modelId="{E91D0B34-0011-4E95-9657-2FC64F4A77FC}" type="parTrans" cxnId="{A430D27B-E368-4D0D-B017-DC9331633999}">
      <dgm:prSet/>
      <dgm:spPr/>
      <dgm:t>
        <a:bodyPr/>
        <a:lstStyle/>
        <a:p>
          <a:endParaRPr lang="en-US"/>
        </a:p>
      </dgm:t>
    </dgm:pt>
    <dgm:pt modelId="{ECE45E1A-D931-48BD-9B0E-B52F6AF590FE}" type="sibTrans" cxnId="{A430D27B-E368-4D0D-B017-DC9331633999}">
      <dgm:prSet/>
      <dgm:spPr/>
      <dgm:t>
        <a:bodyPr/>
        <a:lstStyle/>
        <a:p>
          <a:endParaRPr lang="en-US"/>
        </a:p>
      </dgm:t>
    </dgm:pt>
    <dgm:pt modelId="{7684B055-D2BF-4CBA-954A-7927EFE9797E}">
      <dgm:prSet/>
      <dgm:spPr/>
      <dgm:t>
        <a:bodyPr/>
        <a:lstStyle/>
        <a:p>
          <a:r>
            <a:rPr lang="en-AU" b="1"/>
            <a:t>READING IS INTENDED TO OPEN DOORS TO COMMUNICATION, IDEA GENERATION, AND PERSPECTIVE TAKING.</a:t>
          </a:r>
          <a:endParaRPr lang="en-US"/>
        </a:p>
      </dgm:t>
    </dgm:pt>
    <dgm:pt modelId="{D51EE536-06E4-4322-86BB-87F776A225A2}" type="parTrans" cxnId="{05F66FC8-3022-4FA9-9392-58B1DAC4C622}">
      <dgm:prSet/>
      <dgm:spPr/>
      <dgm:t>
        <a:bodyPr/>
        <a:lstStyle/>
        <a:p>
          <a:endParaRPr lang="en-US"/>
        </a:p>
      </dgm:t>
    </dgm:pt>
    <dgm:pt modelId="{590BF8C0-D887-4057-A4E1-71A29C46A454}" type="sibTrans" cxnId="{05F66FC8-3022-4FA9-9392-58B1DAC4C622}">
      <dgm:prSet/>
      <dgm:spPr/>
      <dgm:t>
        <a:bodyPr/>
        <a:lstStyle/>
        <a:p>
          <a:endParaRPr lang="en-US"/>
        </a:p>
      </dgm:t>
    </dgm:pt>
    <dgm:pt modelId="{F8521F31-E3D6-43EB-BD4C-1F880DDCCC56}">
      <dgm:prSet/>
      <dgm:spPr/>
      <dgm:t>
        <a:bodyPr/>
        <a:lstStyle/>
        <a:p>
          <a:r>
            <a:rPr lang="en-AU" dirty="0"/>
            <a:t>The science of reading movement has led many teachers to feel pressured to retreat from utilizing instructional methods and strategies designed to leverage learners’ assets, experiences, and knowledge systems (home, community, and school). Doing so leaves teachers and students to operate from a deficit perspective, as learners are not provided the opportunities to make public and utilize what they know and can do.</a:t>
          </a:r>
          <a:endParaRPr lang="en-US" dirty="0"/>
        </a:p>
      </dgm:t>
    </dgm:pt>
    <dgm:pt modelId="{842F815B-1307-44B3-BC56-52B4263563F2}" type="parTrans" cxnId="{AB4755C7-319B-4FFC-B593-3BDD9ED731F3}">
      <dgm:prSet/>
      <dgm:spPr/>
      <dgm:t>
        <a:bodyPr/>
        <a:lstStyle/>
        <a:p>
          <a:endParaRPr lang="en-US"/>
        </a:p>
      </dgm:t>
    </dgm:pt>
    <dgm:pt modelId="{C0C022F9-8727-41B7-BFB7-540A6D395B72}" type="sibTrans" cxnId="{AB4755C7-319B-4FFC-B593-3BDD9ED731F3}">
      <dgm:prSet/>
      <dgm:spPr/>
      <dgm:t>
        <a:bodyPr/>
        <a:lstStyle/>
        <a:p>
          <a:endParaRPr lang="en-US"/>
        </a:p>
      </dgm:t>
    </dgm:pt>
    <dgm:pt modelId="{50C51357-AD16-4454-9ADF-4E3DA2B352C2}">
      <dgm:prSet/>
      <dgm:spPr/>
      <dgm:t>
        <a:bodyPr/>
        <a:lstStyle/>
        <a:p>
          <a:r>
            <a:rPr lang="en-AU"/>
            <a:t>As one teacher described,</a:t>
          </a:r>
          <a:br>
            <a:rPr lang="en-AU"/>
          </a:br>
          <a:r>
            <a:rPr lang="en-AU"/>
            <a:t>“They came to just read this book that didn’t make any sense to them, and they… had that idea in their mind already, like ‘I don’t know, I don’t know anything’… Rather than getting them excited and helping them realize that they do. They bring a lot to the table. They do know. They do know a lot.”</a:t>
          </a:r>
          <a:br>
            <a:rPr lang="en-AU"/>
          </a:br>
          <a:endParaRPr lang="en-US"/>
        </a:p>
      </dgm:t>
    </dgm:pt>
    <dgm:pt modelId="{BD7B17CE-33EC-4368-B420-09DE968C5356}" type="parTrans" cxnId="{CCD19AB1-660A-43E9-9FF8-F7AF30894CCB}">
      <dgm:prSet/>
      <dgm:spPr/>
      <dgm:t>
        <a:bodyPr/>
        <a:lstStyle/>
        <a:p>
          <a:endParaRPr lang="en-US"/>
        </a:p>
      </dgm:t>
    </dgm:pt>
    <dgm:pt modelId="{B88CD803-2256-46A7-8BA5-6B5FC8D70F12}" type="sibTrans" cxnId="{CCD19AB1-660A-43E9-9FF8-F7AF30894CCB}">
      <dgm:prSet/>
      <dgm:spPr/>
      <dgm:t>
        <a:bodyPr/>
        <a:lstStyle/>
        <a:p>
          <a:endParaRPr lang="en-US"/>
        </a:p>
      </dgm:t>
    </dgm:pt>
    <dgm:pt modelId="{5C063D32-4598-4DF0-AC95-3579A1F41FDC}" type="pres">
      <dgm:prSet presAssocID="{0F1726E9-788A-42D9-9C54-B6C7AC947BE2}" presName="root" presStyleCnt="0">
        <dgm:presLayoutVars>
          <dgm:dir/>
          <dgm:resizeHandles val="exact"/>
        </dgm:presLayoutVars>
      </dgm:prSet>
      <dgm:spPr/>
    </dgm:pt>
    <dgm:pt modelId="{5AD153CC-7758-4DFA-8AAB-9A786739D8DB}" type="pres">
      <dgm:prSet presAssocID="{69802D8B-2949-48EF-8F4C-E4D2EC3D595A}" presName="compNode" presStyleCnt="0"/>
      <dgm:spPr/>
    </dgm:pt>
    <dgm:pt modelId="{9A5596A2-BF04-4591-9B46-B68D0CA02782}" type="pres">
      <dgm:prSet presAssocID="{69802D8B-2949-48EF-8F4C-E4D2EC3D595A}" presName="bgRect" presStyleLbl="bgShp" presStyleIdx="0" presStyleCnt="4"/>
      <dgm:spPr/>
    </dgm:pt>
    <dgm:pt modelId="{1DBD9647-A2C3-44ED-BFFA-1A991A21CF0E}" type="pres">
      <dgm:prSet presAssocID="{69802D8B-2949-48EF-8F4C-E4D2EC3D59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C26FADFB-8E83-4841-81E0-F9DF775A01A5}" type="pres">
      <dgm:prSet presAssocID="{69802D8B-2949-48EF-8F4C-E4D2EC3D595A}" presName="spaceRect" presStyleCnt="0"/>
      <dgm:spPr/>
    </dgm:pt>
    <dgm:pt modelId="{5CD2FFA5-188C-445C-BD3F-3B7DC9C50B42}" type="pres">
      <dgm:prSet presAssocID="{69802D8B-2949-48EF-8F4C-E4D2EC3D595A}" presName="parTx" presStyleLbl="revTx" presStyleIdx="0" presStyleCnt="4">
        <dgm:presLayoutVars>
          <dgm:chMax val="0"/>
          <dgm:chPref val="0"/>
        </dgm:presLayoutVars>
      </dgm:prSet>
      <dgm:spPr/>
    </dgm:pt>
    <dgm:pt modelId="{AA39E5E8-1C98-49DB-923C-27DA508FA57B}" type="pres">
      <dgm:prSet presAssocID="{ECE45E1A-D931-48BD-9B0E-B52F6AF590FE}" presName="sibTrans" presStyleCnt="0"/>
      <dgm:spPr/>
    </dgm:pt>
    <dgm:pt modelId="{86B3EF6D-B2DE-4956-95A5-CF404126E8F4}" type="pres">
      <dgm:prSet presAssocID="{7684B055-D2BF-4CBA-954A-7927EFE9797E}" presName="compNode" presStyleCnt="0"/>
      <dgm:spPr/>
    </dgm:pt>
    <dgm:pt modelId="{0AC58707-9AE6-433A-92CB-C5B67592F677}" type="pres">
      <dgm:prSet presAssocID="{7684B055-D2BF-4CBA-954A-7927EFE9797E}" presName="bgRect" presStyleLbl="bgShp" presStyleIdx="1" presStyleCnt="4"/>
      <dgm:spPr/>
    </dgm:pt>
    <dgm:pt modelId="{0EABB0D8-B0FE-4260-BFA1-64588F89F87E}" type="pres">
      <dgm:prSet presAssocID="{7684B055-D2BF-4CBA-954A-7927EFE9797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FD4A1C11-D914-499C-89B3-3C4C5D2092E4}" type="pres">
      <dgm:prSet presAssocID="{7684B055-D2BF-4CBA-954A-7927EFE9797E}" presName="spaceRect" presStyleCnt="0"/>
      <dgm:spPr/>
    </dgm:pt>
    <dgm:pt modelId="{90C1E032-9715-447D-8355-DA9F41760A1E}" type="pres">
      <dgm:prSet presAssocID="{7684B055-D2BF-4CBA-954A-7927EFE9797E}" presName="parTx" presStyleLbl="revTx" presStyleIdx="1" presStyleCnt="4">
        <dgm:presLayoutVars>
          <dgm:chMax val="0"/>
          <dgm:chPref val="0"/>
        </dgm:presLayoutVars>
      </dgm:prSet>
      <dgm:spPr/>
    </dgm:pt>
    <dgm:pt modelId="{3598CC8D-74E1-45B4-AF5A-4242ABA1070E}" type="pres">
      <dgm:prSet presAssocID="{590BF8C0-D887-4057-A4E1-71A29C46A454}" presName="sibTrans" presStyleCnt="0"/>
      <dgm:spPr/>
    </dgm:pt>
    <dgm:pt modelId="{49051089-4A9D-48BF-B16B-F4641176C4D1}" type="pres">
      <dgm:prSet presAssocID="{F8521F31-E3D6-43EB-BD4C-1F880DDCCC56}" presName="compNode" presStyleCnt="0"/>
      <dgm:spPr/>
    </dgm:pt>
    <dgm:pt modelId="{D4485622-5495-4A9D-BAA0-E3036FA718D9}" type="pres">
      <dgm:prSet presAssocID="{F8521F31-E3D6-43EB-BD4C-1F880DDCCC56}" presName="bgRect" presStyleLbl="bgShp" presStyleIdx="2" presStyleCnt="4"/>
      <dgm:spPr/>
    </dgm:pt>
    <dgm:pt modelId="{2B278F38-8470-4935-BBF9-896CC79266E7}" type="pres">
      <dgm:prSet presAssocID="{F8521F31-E3D6-43EB-BD4C-1F880DDCCC5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606E0FC-9A0A-4ED6-A1B7-8A26DF65239F}" type="pres">
      <dgm:prSet presAssocID="{F8521F31-E3D6-43EB-BD4C-1F880DDCCC56}" presName="spaceRect" presStyleCnt="0"/>
      <dgm:spPr/>
    </dgm:pt>
    <dgm:pt modelId="{7BC2B00D-0C02-4288-8157-9771C3893AC4}" type="pres">
      <dgm:prSet presAssocID="{F8521F31-E3D6-43EB-BD4C-1F880DDCCC56}" presName="parTx" presStyleLbl="revTx" presStyleIdx="2" presStyleCnt="4">
        <dgm:presLayoutVars>
          <dgm:chMax val="0"/>
          <dgm:chPref val="0"/>
        </dgm:presLayoutVars>
      </dgm:prSet>
      <dgm:spPr/>
    </dgm:pt>
    <dgm:pt modelId="{F92C76E4-AB95-4129-AD6E-107AFC7F3A07}" type="pres">
      <dgm:prSet presAssocID="{C0C022F9-8727-41B7-BFB7-540A6D395B72}" presName="sibTrans" presStyleCnt="0"/>
      <dgm:spPr/>
    </dgm:pt>
    <dgm:pt modelId="{ADC70C8E-263E-4F12-8894-7F5F7A244922}" type="pres">
      <dgm:prSet presAssocID="{50C51357-AD16-4454-9ADF-4E3DA2B352C2}" presName="compNode" presStyleCnt="0"/>
      <dgm:spPr/>
    </dgm:pt>
    <dgm:pt modelId="{8B01405C-BF8A-4D03-B571-B100E8853986}" type="pres">
      <dgm:prSet presAssocID="{50C51357-AD16-4454-9ADF-4E3DA2B352C2}" presName="bgRect" presStyleLbl="bgShp" presStyleIdx="3" presStyleCnt="4"/>
      <dgm:spPr/>
    </dgm:pt>
    <dgm:pt modelId="{58029E54-39A8-41E4-9FCF-75A0148E2464}" type="pres">
      <dgm:prSet presAssocID="{50C51357-AD16-4454-9ADF-4E3DA2B352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52C7210A-4A0E-4A92-A17C-4311801F5EA3}" type="pres">
      <dgm:prSet presAssocID="{50C51357-AD16-4454-9ADF-4E3DA2B352C2}" presName="spaceRect" presStyleCnt="0"/>
      <dgm:spPr/>
    </dgm:pt>
    <dgm:pt modelId="{494CD0C6-E43A-4480-9DA4-6C5913D63576}" type="pres">
      <dgm:prSet presAssocID="{50C51357-AD16-4454-9ADF-4E3DA2B352C2}" presName="parTx" presStyleLbl="revTx" presStyleIdx="3" presStyleCnt="4">
        <dgm:presLayoutVars>
          <dgm:chMax val="0"/>
          <dgm:chPref val="0"/>
        </dgm:presLayoutVars>
      </dgm:prSet>
      <dgm:spPr/>
    </dgm:pt>
  </dgm:ptLst>
  <dgm:cxnLst>
    <dgm:cxn modelId="{025E2C1B-FE30-4C6A-84F6-9FBA3F218B11}" type="presOf" srcId="{69802D8B-2949-48EF-8F4C-E4D2EC3D595A}" destId="{5CD2FFA5-188C-445C-BD3F-3B7DC9C50B42}" srcOrd="0" destOrd="0" presId="urn:microsoft.com/office/officeart/2018/2/layout/IconVerticalSolidList"/>
    <dgm:cxn modelId="{44C3874D-36FA-46F5-BAB2-C65E90DEF7FE}" type="presOf" srcId="{0F1726E9-788A-42D9-9C54-B6C7AC947BE2}" destId="{5C063D32-4598-4DF0-AC95-3579A1F41FDC}" srcOrd="0" destOrd="0" presId="urn:microsoft.com/office/officeart/2018/2/layout/IconVerticalSolidList"/>
    <dgm:cxn modelId="{1B42A366-7DA9-42E1-BBAE-CFB71BD4BD15}" type="presOf" srcId="{50C51357-AD16-4454-9ADF-4E3DA2B352C2}" destId="{494CD0C6-E43A-4480-9DA4-6C5913D63576}" srcOrd="0" destOrd="0" presId="urn:microsoft.com/office/officeart/2018/2/layout/IconVerticalSolidList"/>
    <dgm:cxn modelId="{A430D27B-E368-4D0D-B017-DC9331633999}" srcId="{0F1726E9-788A-42D9-9C54-B6C7AC947BE2}" destId="{69802D8B-2949-48EF-8F4C-E4D2EC3D595A}" srcOrd="0" destOrd="0" parTransId="{E91D0B34-0011-4E95-9657-2FC64F4A77FC}" sibTransId="{ECE45E1A-D931-48BD-9B0E-B52F6AF590FE}"/>
    <dgm:cxn modelId="{6D1D059B-3F81-4036-8BBB-4162880B7504}" type="presOf" srcId="{7684B055-D2BF-4CBA-954A-7927EFE9797E}" destId="{90C1E032-9715-447D-8355-DA9F41760A1E}" srcOrd="0" destOrd="0" presId="urn:microsoft.com/office/officeart/2018/2/layout/IconVerticalSolidList"/>
    <dgm:cxn modelId="{DBD145A2-BF61-4F93-A195-F6E58B3A5919}" type="presOf" srcId="{F8521F31-E3D6-43EB-BD4C-1F880DDCCC56}" destId="{7BC2B00D-0C02-4288-8157-9771C3893AC4}" srcOrd="0" destOrd="0" presId="urn:microsoft.com/office/officeart/2018/2/layout/IconVerticalSolidList"/>
    <dgm:cxn modelId="{CCD19AB1-660A-43E9-9FF8-F7AF30894CCB}" srcId="{0F1726E9-788A-42D9-9C54-B6C7AC947BE2}" destId="{50C51357-AD16-4454-9ADF-4E3DA2B352C2}" srcOrd="3" destOrd="0" parTransId="{BD7B17CE-33EC-4368-B420-09DE968C5356}" sibTransId="{B88CD803-2256-46A7-8BA5-6B5FC8D70F12}"/>
    <dgm:cxn modelId="{AB4755C7-319B-4FFC-B593-3BDD9ED731F3}" srcId="{0F1726E9-788A-42D9-9C54-B6C7AC947BE2}" destId="{F8521F31-E3D6-43EB-BD4C-1F880DDCCC56}" srcOrd="2" destOrd="0" parTransId="{842F815B-1307-44B3-BC56-52B4263563F2}" sibTransId="{C0C022F9-8727-41B7-BFB7-540A6D395B72}"/>
    <dgm:cxn modelId="{05F66FC8-3022-4FA9-9392-58B1DAC4C622}" srcId="{0F1726E9-788A-42D9-9C54-B6C7AC947BE2}" destId="{7684B055-D2BF-4CBA-954A-7927EFE9797E}" srcOrd="1" destOrd="0" parTransId="{D51EE536-06E4-4322-86BB-87F776A225A2}" sibTransId="{590BF8C0-D887-4057-A4E1-71A29C46A454}"/>
    <dgm:cxn modelId="{EB3A6ADD-70A7-4757-B4C9-3CA1B342CFC7}" type="presParOf" srcId="{5C063D32-4598-4DF0-AC95-3579A1F41FDC}" destId="{5AD153CC-7758-4DFA-8AAB-9A786739D8DB}" srcOrd="0" destOrd="0" presId="urn:microsoft.com/office/officeart/2018/2/layout/IconVerticalSolidList"/>
    <dgm:cxn modelId="{77EB85AD-3DAD-45BC-BBC4-04934A25184A}" type="presParOf" srcId="{5AD153CC-7758-4DFA-8AAB-9A786739D8DB}" destId="{9A5596A2-BF04-4591-9B46-B68D0CA02782}" srcOrd="0" destOrd="0" presId="urn:microsoft.com/office/officeart/2018/2/layout/IconVerticalSolidList"/>
    <dgm:cxn modelId="{B36AFE20-40CB-4862-AB88-C217810DE0FD}" type="presParOf" srcId="{5AD153CC-7758-4DFA-8AAB-9A786739D8DB}" destId="{1DBD9647-A2C3-44ED-BFFA-1A991A21CF0E}" srcOrd="1" destOrd="0" presId="urn:microsoft.com/office/officeart/2018/2/layout/IconVerticalSolidList"/>
    <dgm:cxn modelId="{72C8DD83-EB19-4193-AA30-797488466522}" type="presParOf" srcId="{5AD153CC-7758-4DFA-8AAB-9A786739D8DB}" destId="{C26FADFB-8E83-4841-81E0-F9DF775A01A5}" srcOrd="2" destOrd="0" presId="urn:microsoft.com/office/officeart/2018/2/layout/IconVerticalSolidList"/>
    <dgm:cxn modelId="{0041ED07-691A-4698-A904-902A07C08225}" type="presParOf" srcId="{5AD153CC-7758-4DFA-8AAB-9A786739D8DB}" destId="{5CD2FFA5-188C-445C-BD3F-3B7DC9C50B42}" srcOrd="3" destOrd="0" presId="urn:microsoft.com/office/officeart/2018/2/layout/IconVerticalSolidList"/>
    <dgm:cxn modelId="{8A59CDA3-7671-4C35-A107-323A2414DB49}" type="presParOf" srcId="{5C063D32-4598-4DF0-AC95-3579A1F41FDC}" destId="{AA39E5E8-1C98-49DB-923C-27DA508FA57B}" srcOrd="1" destOrd="0" presId="urn:microsoft.com/office/officeart/2018/2/layout/IconVerticalSolidList"/>
    <dgm:cxn modelId="{BC09ADE0-3F77-4A5A-AD36-A01316167183}" type="presParOf" srcId="{5C063D32-4598-4DF0-AC95-3579A1F41FDC}" destId="{86B3EF6D-B2DE-4956-95A5-CF404126E8F4}" srcOrd="2" destOrd="0" presId="urn:microsoft.com/office/officeart/2018/2/layout/IconVerticalSolidList"/>
    <dgm:cxn modelId="{C23E5218-95B8-48C5-9F46-766407D99763}" type="presParOf" srcId="{86B3EF6D-B2DE-4956-95A5-CF404126E8F4}" destId="{0AC58707-9AE6-433A-92CB-C5B67592F677}" srcOrd="0" destOrd="0" presId="urn:microsoft.com/office/officeart/2018/2/layout/IconVerticalSolidList"/>
    <dgm:cxn modelId="{EBE80928-AFD8-4993-AFEC-28F262543AE0}" type="presParOf" srcId="{86B3EF6D-B2DE-4956-95A5-CF404126E8F4}" destId="{0EABB0D8-B0FE-4260-BFA1-64588F89F87E}" srcOrd="1" destOrd="0" presId="urn:microsoft.com/office/officeart/2018/2/layout/IconVerticalSolidList"/>
    <dgm:cxn modelId="{55716962-5CC9-4086-AD5D-1DD45D5E59F7}" type="presParOf" srcId="{86B3EF6D-B2DE-4956-95A5-CF404126E8F4}" destId="{FD4A1C11-D914-499C-89B3-3C4C5D2092E4}" srcOrd="2" destOrd="0" presId="urn:microsoft.com/office/officeart/2018/2/layout/IconVerticalSolidList"/>
    <dgm:cxn modelId="{C23F9C4A-CD14-4C56-B080-E10AB3671BD2}" type="presParOf" srcId="{86B3EF6D-B2DE-4956-95A5-CF404126E8F4}" destId="{90C1E032-9715-447D-8355-DA9F41760A1E}" srcOrd="3" destOrd="0" presId="urn:microsoft.com/office/officeart/2018/2/layout/IconVerticalSolidList"/>
    <dgm:cxn modelId="{FFD13EC6-11FE-4762-8F53-B2E41D61A56C}" type="presParOf" srcId="{5C063D32-4598-4DF0-AC95-3579A1F41FDC}" destId="{3598CC8D-74E1-45B4-AF5A-4242ABA1070E}" srcOrd="3" destOrd="0" presId="urn:microsoft.com/office/officeart/2018/2/layout/IconVerticalSolidList"/>
    <dgm:cxn modelId="{40FA3DC5-F773-48F0-8203-0B59C24C3E2E}" type="presParOf" srcId="{5C063D32-4598-4DF0-AC95-3579A1F41FDC}" destId="{49051089-4A9D-48BF-B16B-F4641176C4D1}" srcOrd="4" destOrd="0" presId="urn:microsoft.com/office/officeart/2018/2/layout/IconVerticalSolidList"/>
    <dgm:cxn modelId="{2EBC4611-4FC0-40D1-AADE-7A03ADB4A69B}" type="presParOf" srcId="{49051089-4A9D-48BF-B16B-F4641176C4D1}" destId="{D4485622-5495-4A9D-BAA0-E3036FA718D9}" srcOrd="0" destOrd="0" presId="urn:microsoft.com/office/officeart/2018/2/layout/IconVerticalSolidList"/>
    <dgm:cxn modelId="{81179561-E613-4512-A56B-A6B6DB45775F}" type="presParOf" srcId="{49051089-4A9D-48BF-B16B-F4641176C4D1}" destId="{2B278F38-8470-4935-BBF9-896CC79266E7}" srcOrd="1" destOrd="0" presId="urn:microsoft.com/office/officeart/2018/2/layout/IconVerticalSolidList"/>
    <dgm:cxn modelId="{F3C398DC-1AE3-456C-BAD4-228D8B43B815}" type="presParOf" srcId="{49051089-4A9D-48BF-B16B-F4641176C4D1}" destId="{7606E0FC-9A0A-4ED6-A1B7-8A26DF65239F}" srcOrd="2" destOrd="0" presId="urn:microsoft.com/office/officeart/2018/2/layout/IconVerticalSolidList"/>
    <dgm:cxn modelId="{DD715703-8401-42B6-8D7A-DA432947BD03}" type="presParOf" srcId="{49051089-4A9D-48BF-B16B-F4641176C4D1}" destId="{7BC2B00D-0C02-4288-8157-9771C3893AC4}" srcOrd="3" destOrd="0" presId="urn:microsoft.com/office/officeart/2018/2/layout/IconVerticalSolidList"/>
    <dgm:cxn modelId="{2BE11E31-000B-4011-9110-A02F30D26204}" type="presParOf" srcId="{5C063D32-4598-4DF0-AC95-3579A1F41FDC}" destId="{F92C76E4-AB95-4129-AD6E-107AFC7F3A07}" srcOrd="5" destOrd="0" presId="urn:microsoft.com/office/officeart/2018/2/layout/IconVerticalSolidList"/>
    <dgm:cxn modelId="{6851AC0F-317E-485E-A7C4-225ABEA6E0F8}" type="presParOf" srcId="{5C063D32-4598-4DF0-AC95-3579A1F41FDC}" destId="{ADC70C8E-263E-4F12-8894-7F5F7A244922}" srcOrd="6" destOrd="0" presId="urn:microsoft.com/office/officeart/2018/2/layout/IconVerticalSolidList"/>
    <dgm:cxn modelId="{5BBBE9F3-1925-4017-9644-8E7752D6F622}" type="presParOf" srcId="{ADC70C8E-263E-4F12-8894-7F5F7A244922}" destId="{8B01405C-BF8A-4D03-B571-B100E8853986}" srcOrd="0" destOrd="0" presId="urn:microsoft.com/office/officeart/2018/2/layout/IconVerticalSolidList"/>
    <dgm:cxn modelId="{8B01CA7D-EDDD-4A0F-9C19-53852FBD070C}" type="presParOf" srcId="{ADC70C8E-263E-4F12-8894-7F5F7A244922}" destId="{58029E54-39A8-41E4-9FCF-75A0148E2464}" srcOrd="1" destOrd="0" presId="urn:microsoft.com/office/officeart/2018/2/layout/IconVerticalSolidList"/>
    <dgm:cxn modelId="{FA4FB740-237D-44A0-96C0-812BF16168A2}" type="presParOf" srcId="{ADC70C8E-263E-4F12-8894-7F5F7A244922}" destId="{52C7210A-4A0E-4A92-A17C-4311801F5EA3}" srcOrd="2" destOrd="0" presId="urn:microsoft.com/office/officeart/2018/2/layout/IconVerticalSolidList"/>
    <dgm:cxn modelId="{A7B8CAA6-0835-4159-AE05-007ADCC95AEC}" type="presParOf" srcId="{ADC70C8E-263E-4F12-8894-7F5F7A244922}" destId="{494CD0C6-E43A-4480-9DA4-6C5913D6357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59831C-740C-4FDD-9A07-9A6BE4B35D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FBA6A84-6632-4FE4-A043-8F463F496670}">
      <dgm:prSet/>
      <dgm:spPr/>
      <dgm:t>
        <a:bodyPr/>
        <a:lstStyle/>
        <a:p>
          <a:r>
            <a:rPr lang="en-AU" b="1" dirty="0"/>
            <a:t>Missing</a:t>
          </a:r>
          <a:r>
            <a:rPr lang="en-AU" dirty="0"/>
            <a:t> from the current conversation are considerations such as the following:</a:t>
          </a:r>
          <a:endParaRPr lang="en-US" dirty="0"/>
        </a:p>
      </dgm:t>
    </dgm:pt>
    <dgm:pt modelId="{DEBCBF94-D15F-44E9-BBFD-DEF94175F8A5}" type="parTrans" cxnId="{8AD211FA-3126-42F7-A505-1F32EBB20A7F}">
      <dgm:prSet/>
      <dgm:spPr/>
      <dgm:t>
        <a:bodyPr/>
        <a:lstStyle/>
        <a:p>
          <a:endParaRPr lang="en-US"/>
        </a:p>
      </dgm:t>
    </dgm:pt>
    <dgm:pt modelId="{BA7D170F-0541-4237-9595-4BAC7ECC93C4}" type="sibTrans" cxnId="{8AD211FA-3126-42F7-A505-1F32EBB20A7F}">
      <dgm:prSet/>
      <dgm:spPr/>
      <dgm:t>
        <a:bodyPr/>
        <a:lstStyle/>
        <a:p>
          <a:endParaRPr lang="en-US"/>
        </a:p>
      </dgm:t>
    </dgm:pt>
    <dgm:pt modelId="{3328D42E-5CCE-412E-8F7C-45CA2FF13098}">
      <dgm:prSet/>
      <dgm:spPr/>
      <dgm:t>
        <a:bodyPr/>
        <a:lstStyle/>
        <a:p>
          <a:r>
            <a:rPr lang="en-AU" b="1"/>
            <a:t>Research-driven understandings that reading and becoming literate are additionally a social act, not merely an individual’s cognitive process</a:t>
          </a:r>
          <a:endParaRPr lang="en-US"/>
        </a:p>
      </dgm:t>
    </dgm:pt>
    <dgm:pt modelId="{A3531725-080B-40F4-9390-33F91F79D2CB}" type="parTrans" cxnId="{B22C411F-ECE5-4194-97A1-2AAC58CC47A9}">
      <dgm:prSet/>
      <dgm:spPr/>
      <dgm:t>
        <a:bodyPr/>
        <a:lstStyle/>
        <a:p>
          <a:endParaRPr lang="en-US"/>
        </a:p>
      </dgm:t>
    </dgm:pt>
    <dgm:pt modelId="{BC642B6D-40F0-41E6-BB5D-8C7AAE7F2F87}" type="sibTrans" cxnId="{B22C411F-ECE5-4194-97A1-2AAC58CC47A9}">
      <dgm:prSet/>
      <dgm:spPr/>
      <dgm:t>
        <a:bodyPr/>
        <a:lstStyle/>
        <a:p>
          <a:endParaRPr lang="en-US"/>
        </a:p>
      </dgm:t>
    </dgm:pt>
    <dgm:pt modelId="{EDAC7F17-03CB-463E-A724-CD4DE583B07A}">
      <dgm:prSet/>
      <dgm:spPr/>
      <dgm:t>
        <a:bodyPr/>
        <a:lstStyle/>
        <a:p>
          <a:r>
            <a:rPr lang="en-AU" b="1"/>
            <a:t>Insights from research that is inclusive of cross-linguistic phenomena (bilingualism/multilingualism), oracy, and language comprehension</a:t>
          </a:r>
          <a:endParaRPr lang="en-US"/>
        </a:p>
      </dgm:t>
    </dgm:pt>
    <dgm:pt modelId="{A3D1B505-D740-4922-9456-C7260B58C110}" type="parTrans" cxnId="{2346D442-0823-4B7C-9E7C-4FC315473D8D}">
      <dgm:prSet/>
      <dgm:spPr/>
      <dgm:t>
        <a:bodyPr/>
        <a:lstStyle/>
        <a:p>
          <a:endParaRPr lang="en-US"/>
        </a:p>
      </dgm:t>
    </dgm:pt>
    <dgm:pt modelId="{84376872-997A-4899-B613-C98BF3EC6065}" type="sibTrans" cxnId="{2346D442-0823-4B7C-9E7C-4FC315473D8D}">
      <dgm:prSet/>
      <dgm:spPr/>
      <dgm:t>
        <a:bodyPr/>
        <a:lstStyle/>
        <a:p>
          <a:endParaRPr lang="en-US"/>
        </a:p>
      </dgm:t>
    </dgm:pt>
    <dgm:pt modelId="{BAAC51C0-4FC3-43F5-860A-8C5BAFA82332}">
      <dgm:prSet/>
      <dgm:spPr/>
      <dgm:t>
        <a:bodyPr/>
        <a:lstStyle/>
        <a:p>
          <a:r>
            <a:rPr lang="en-AU" b="1"/>
            <a:t>Allowance within systems for research that is grounded in alternative and innovative methodologies that bridge between the science of reading and what is known about the emergent bilingual/multilingual learner</a:t>
          </a:r>
          <a:endParaRPr lang="en-US"/>
        </a:p>
      </dgm:t>
    </dgm:pt>
    <dgm:pt modelId="{33C076BE-C8D7-45B3-BB33-7475FE53CF6A}" type="parTrans" cxnId="{DCB6A0E6-9AEB-4928-AC87-899875C41DD3}">
      <dgm:prSet/>
      <dgm:spPr/>
      <dgm:t>
        <a:bodyPr/>
        <a:lstStyle/>
        <a:p>
          <a:endParaRPr lang="en-US"/>
        </a:p>
      </dgm:t>
    </dgm:pt>
    <dgm:pt modelId="{E158E285-8A6B-44FD-8628-AF71CEA9038F}" type="sibTrans" cxnId="{DCB6A0E6-9AEB-4928-AC87-899875C41DD3}">
      <dgm:prSet/>
      <dgm:spPr/>
      <dgm:t>
        <a:bodyPr/>
        <a:lstStyle/>
        <a:p>
          <a:endParaRPr lang="en-US"/>
        </a:p>
      </dgm:t>
    </dgm:pt>
    <dgm:pt modelId="{FB8D2483-DC42-4BC1-8E62-96BF1703D900}">
      <dgm:prSet/>
      <dgm:spPr/>
      <dgm:t>
        <a:bodyPr/>
        <a:lstStyle/>
        <a:p>
          <a:r>
            <a:rPr lang="en-AU" b="1"/>
            <a:t>Feedback and insights from experienced ML teachers who observe both the positive and negative impacts of limiting reading instruction methods and curricula for MLs and their access to high-quality and appropriate instruction</a:t>
          </a:r>
          <a:endParaRPr lang="en-US"/>
        </a:p>
      </dgm:t>
    </dgm:pt>
    <dgm:pt modelId="{958E8BBF-B900-4A97-9E79-6A8A1D9091BB}" type="parTrans" cxnId="{F14EC1F9-BE5B-4264-9C8B-D03D33DAA17B}">
      <dgm:prSet/>
      <dgm:spPr/>
      <dgm:t>
        <a:bodyPr/>
        <a:lstStyle/>
        <a:p>
          <a:endParaRPr lang="en-US"/>
        </a:p>
      </dgm:t>
    </dgm:pt>
    <dgm:pt modelId="{D545CAD0-804F-491B-8F1E-DF825F3D0468}" type="sibTrans" cxnId="{F14EC1F9-BE5B-4264-9C8B-D03D33DAA17B}">
      <dgm:prSet/>
      <dgm:spPr/>
      <dgm:t>
        <a:bodyPr/>
        <a:lstStyle/>
        <a:p>
          <a:endParaRPr lang="en-US"/>
        </a:p>
      </dgm:t>
    </dgm:pt>
    <dgm:pt modelId="{E93924E1-7879-294D-A4CD-313273A96830}" type="pres">
      <dgm:prSet presAssocID="{A359831C-740C-4FDD-9A07-9A6BE4B35D8A}" presName="linear" presStyleCnt="0">
        <dgm:presLayoutVars>
          <dgm:animLvl val="lvl"/>
          <dgm:resizeHandles val="exact"/>
        </dgm:presLayoutVars>
      </dgm:prSet>
      <dgm:spPr/>
    </dgm:pt>
    <dgm:pt modelId="{6639581B-911E-7844-AD05-37422EBD354F}" type="pres">
      <dgm:prSet presAssocID="{EFBA6A84-6632-4FE4-A043-8F463F496670}" presName="parentText" presStyleLbl="node1" presStyleIdx="0" presStyleCnt="2">
        <dgm:presLayoutVars>
          <dgm:chMax val="0"/>
          <dgm:bulletEnabled val="1"/>
        </dgm:presLayoutVars>
      </dgm:prSet>
      <dgm:spPr/>
    </dgm:pt>
    <dgm:pt modelId="{D546AA80-88FC-4D44-9EC7-A327D6A7AB15}" type="pres">
      <dgm:prSet presAssocID="{EFBA6A84-6632-4FE4-A043-8F463F496670}" presName="childText" presStyleLbl="revTx" presStyleIdx="0" presStyleCnt="1">
        <dgm:presLayoutVars>
          <dgm:bulletEnabled val="1"/>
        </dgm:presLayoutVars>
      </dgm:prSet>
      <dgm:spPr/>
    </dgm:pt>
    <dgm:pt modelId="{47733EB8-76AF-AC44-82A8-9D367273126E}" type="pres">
      <dgm:prSet presAssocID="{FB8D2483-DC42-4BC1-8E62-96BF1703D900}" presName="parentText" presStyleLbl="node1" presStyleIdx="1" presStyleCnt="2">
        <dgm:presLayoutVars>
          <dgm:chMax val="0"/>
          <dgm:bulletEnabled val="1"/>
        </dgm:presLayoutVars>
      </dgm:prSet>
      <dgm:spPr/>
    </dgm:pt>
  </dgm:ptLst>
  <dgm:cxnLst>
    <dgm:cxn modelId="{B22C411F-ECE5-4194-97A1-2AAC58CC47A9}" srcId="{EFBA6A84-6632-4FE4-A043-8F463F496670}" destId="{3328D42E-5CCE-412E-8F7C-45CA2FF13098}" srcOrd="0" destOrd="0" parTransId="{A3531725-080B-40F4-9390-33F91F79D2CB}" sibTransId="{BC642B6D-40F0-41E6-BB5D-8C7AAE7F2F87}"/>
    <dgm:cxn modelId="{DC1E2B3E-E99F-3342-83D8-A9B97BB49BC5}" type="presOf" srcId="{FB8D2483-DC42-4BC1-8E62-96BF1703D900}" destId="{47733EB8-76AF-AC44-82A8-9D367273126E}" srcOrd="0" destOrd="0" presId="urn:microsoft.com/office/officeart/2005/8/layout/vList2"/>
    <dgm:cxn modelId="{2346D442-0823-4B7C-9E7C-4FC315473D8D}" srcId="{EFBA6A84-6632-4FE4-A043-8F463F496670}" destId="{EDAC7F17-03CB-463E-A724-CD4DE583B07A}" srcOrd="1" destOrd="0" parTransId="{A3D1B505-D740-4922-9456-C7260B58C110}" sibTransId="{84376872-997A-4899-B613-C98BF3EC6065}"/>
    <dgm:cxn modelId="{48DF2961-A5C9-6F40-9B9C-42263016FE0A}" type="presOf" srcId="{BAAC51C0-4FC3-43F5-860A-8C5BAFA82332}" destId="{D546AA80-88FC-4D44-9EC7-A327D6A7AB15}" srcOrd="0" destOrd="2" presId="urn:microsoft.com/office/officeart/2005/8/layout/vList2"/>
    <dgm:cxn modelId="{D1883E7B-A3D9-4B45-BEB5-3E9C98C20564}" type="presOf" srcId="{EDAC7F17-03CB-463E-A724-CD4DE583B07A}" destId="{D546AA80-88FC-4D44-9EC7-A327D6A7AB15}" srcOrd="0" destOrd="1" presId="urn:microsoft.com/office/officeart/2005/8/layout/vList2"/>
    <dgm:cxn modelId="{0E45B88D-3FC7-EC46-A615-1A3918625A50}" type="presOf" srcId="{3328D42E-5CCE-412E-8F7C-45CA2FF13098}" destId="{D546AA80-88FC-4D44-9EC7-A327D6A7AB15}" srcOrd="0" destOrd="0" presId="urn:microsoft.com/office/officeart/2005/8/layout/vList2"/>
    <dgm:cxn modelId="{C4340790-388A-0A4A-ADFC-3A1C0CFB3E1D}" type="presOf" srcId="{A359831C-740C-4FDD-9A07-9A6BE4B35D8A}" destId="{E93924E1-7879-294D-A4CD-313273A96830}" srcOrd="0" destOrd="0" presId="urn:microsoft.com/office/officeart/2005/8/layout/vList2"/>
    <dgm:cxn modelId="{DCB6A0E6-9AEB-4928-AC87-899875C41DD3}" srcId="{EFBA6A84-6632-4FE4-A043-8F463F496670}" destId="{BAAC51C0-4FC3-43F5-860A-8C5BAFA82332}" srcOrd="2" destOrd="0" parTransId="{33C076BE-C8D7-45B3-BB33-7475FE53CF6A}" sibTransId="{E158E285-8A6B-44FD-8628-AF71CEA9038F}"/>
    <dgm:cxn modelId="{C66289E9-1231-3749-A7B2-73A51FD86986}" type="presOf" srcId="{EFBA6A84-6632-4FE4-A043-8F463F496670}" destId="{6639581B-911E-7844-AD05-37422EBD354F}" srcOrd="0" destOrd="0" presId="urn:microsoft.com/office/officeart/2005/8/layout/vList2"/>
    <dgm:cxn modelId="{F14EC1F9-BE5B-4264-9C8B-D03D33DAA17B}" srcId="{A359831C-740C-4FDD-9A07-9A6BE4B35D8A}" destId="{FB8D2483-DC42-4BC1-8E62-96BF1703D900}" srcOrd="1" destOrd="0" parTransId="{958E8BBF-B900-4A97-9E79-6A8A1D9091BB}" sibTransId="{D545CAD0-804F-491B-8F1E-DF825F3D0468}"/>
    <dgm:cxn modelId="{8AD211FA-3126-42F7-A505-1F32EBB20A7F}" srcId="{A359831C-740C-4FDD-9A07-9A6BE4B35D8A}" destId="{EFBA6A84-6632-4FE4-A043-8F463F496670}" srcOrd="0" destOrd="0" parTransId="{DEBCBF94-D15F-44E9-BBFD-DEF94175F8A5}" sibTransId="{BA7D170F-0541-4237-9595-4BAC7ECC93C4}"/>
    <dgm:cxn modelId="{9AE43051-6F63-9147-A4FD-015942B99FB1}" type="presParOf" srcId="{E93924E1-7879-294D-A4CD-313273A96830}" destId="{6639581B-911E-7844-AD05-37422EBD354F}" srcOrd="0" destOrd="0" presId="urn:microsoft.com/office/officeart/2005/8/layout/vList2"/>
    <dgm:cxn modelId="{77DD62FA-8C6A-7847-B060-1697A6AD88AC}" type="presParOf" srcId="{E93924E1-7879-294D-A4CD-313273A96830}" destId="{D546AA80-88FC-4D44-9EC7-A327D6A7AB15}" srcOrd="1" destOrd="0" presId="urn:microsoft.com/office/officeart/2005/8/layout/vList2"/>
    <dgm:cxn modelId="{DE3EE35A-B987-8B4C-AB53-7F21B333E2A1}" type="presParOf" srcId="{E93924E1-7879-294D-A4CD-313273A96830}" destId="{47733EB8-76AF-AC44-82A8-9D367273126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AA5AB-7B9E-1F43-B65E-1CFDBC3DC925}">
      <dsp:nvSpPr>
        <dsp:cNvPr id="0" name=""/>
        <dsp:cNvSpPr/>
      </dsp:nvSpPr>
      <dsp:spPr>
        <a:xfrm>
          <a:off x="0" y="0"/>
          <a:ext cx="57625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38109-C124-3540-BB50-CA26BAE6DD95}">
      <dsp:nvSpPr>
        <dsp:cNvPr id="0" name=""/>
        <dsp:cNvSpPr/>
      </dsp:nvSpPr>
      <dsp:spPr>
        <a:xfrm>
          <a:off x="0" y="0"/>
          <a:ext cx="5762564" cy="262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AU" sz="1600" kern="1200" dirty="0"/>
            <a:t>Whilst it is relevant to know how the brain works physically, in </a:t>
          </a:r>
          <a:r>
            <a:rPr lang="en-AU" sz="1600" b="1" kern="1200" dirty="0"/>
            <a:t>some contexts for some learners</a:t>
          </a:r>
          <a:r>
            <a:rPr lang="en-AU" sz="1600" kern="1200" dirty="0"/>
            <a:t>, this does not relate to all learners: </a:t>
          </a:r>
        </a:p>
        <a:p>
          <a:pPr marL="0" lvl="0" indent="0" algn="l" defTabSz="711200">
            <a:lnSpc>
              <a:spcPct val="90000"/>
            </a:lnSpc>
            <a:spcBef>
              <a:spcPct val="0"/>
            </a:spcBef>
            <a:spcAft>
              <a:spcPct val="35000"/>
            </a:spcAft>
            <a:buNone/>
          </a:pPr>
          <a:r>
            <a:rPr lang="en-AU" sz="1600" i="1" kern="1200" dirty="0"/>
            <a:t>“Current literacy development trends </a:t>
          </a:r>
          <a:r>
            <a:rPr lang="en-AU" sz="1600" b="1" i="1" kern="1200" dirty="0">
              <a:solidFill>
                <a:schemeClr val="accent1">
                  <a:lumMod val="75000"/>
                </a:schemeClr>
              </a:solidFill>
            </a:rPr>
            <a:t>reflect a reductionist literacy approach that is overly focused on English-centric discrete reading skills</a:t>
          </a:r>
          <a:r>
            <a:rPr lang="en-AU" sz="1600" i="1" kern="1200" dirty="0"/>
            <a:t> for young multilingual learners. What is </a:t>
          </a:r>
          <a:r>
            <a:rPr lang="en-AU" sz="1600" b="1" i="1" kern="1200" dirty="0">
              <a:solidFill>
                <a:schemeClr val="accent1">
                  <a:lumMod val="75000"/>
                </a:schemeClr>
              </a:solidFill>
            </a:rPr>
            <a:t>more appropriate and effective for multilingual learners are well-rounded cultural and linguistically responsive practices that respond to the assets of multilingual learners.” </a:t>
          </a:r>
          <a:r>
            <a:rPr lang="en-AU" sz="1000" i="1" kern="1200" dirty="0"/>
            <a:t>National Committee for Effective Literacy </a:t>
          </a:r>
          <a:r>
            <a:rPr lang="en-AU" sz="1000" kern="1200" dirty="0"/>
            <a:t>(Escamilla et al., 2022; Herrera et al., 2022) </a:t>
          </a:r>
          <a:endParaRPr lang="en-AU" sz="1000" b="1" i="1" kern="1200" dirty="0">
            <a:solidFill>
              <a:schemeClr val="accent1">
                <a:lumMod val="75000"/>
              </a:schemeClr>
            </a:solidFill>
          </a:endParaRPr>
        </a:p>
        <a:p>
          <a:pPr marL="0" lvl="0" indent="0" algn="l" defTabSz="711200">
            <a:lnSpc>
              <a:spcPct val="90000"/>
            </a:lnSpc>
            <a:spcBef>
              <a:spcPct val="0"/>
            </a:spcBef>
            <a:spcAft>
              <a:spcPct val="35000"/>
            </a:spcAft>
            <a:buNone/>
          </a:pPr>
          <a:endParaRPr lang="en-AU" sz="1400" b="1" i="1" kern="1200" dirty="0">
            <a:solidFill>
              <a:schemeClr val="accent1">
                <a:lumMod val="75000"/>
              </a:schemeClr>
            </a:solidFill>
          </a:endParaRPr>
        </a:p>
      </dsp:txBody>
      <dsp:txXfrm>
        <a:off x="0" y="0"/>
        <a:ext cx="5762564" cy="2628336"/>
      </dsp:txXfrm>
    </dsp:sp>
    <dsp:sp modelId="{F2EDD484-9088-1A41-B331-23C34BEEAA5E}">
      <dsp:nvSpPr>
        <dsp:cNvPr id="0" name=""/>
        <dsp:cNvSpPr/>
      </dsp:nvSpPr>
      <dsp:spPr>
        <a:xfrm>
          <a:off x="0" y="2628336"/>
          <a:ext cx="57625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779C0-8699-AF40-B79C-5566FDCAFAE0}">
      <dsp:nvSpPr>
        <dsp:cNvPr id="0" name=""/>
        <dsp:cNvSpPr/>
      </dsp:nvSpPr>
      <dsp:spPr>
        <a:xfrm>
          <a:off x="0" y="2628336"/>
          <a:ext cx="5762564" cy="262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(proponents of) “</a:t>
          </a:r>
          <a:r>
            <a:rPr lang="en-AU" sz="2200" i="1" kern="1200" dirty="0"/>
            <a:t>the science of reading movement, unfortunately </a:t>
          </a:r>
          <a:r>
            <a:rPr lang="en-AU" sz="2200" b="1" i="1" kern="1200" dirty="0"/>
            <a:t>misrepresent much of what the reading research indicates and rarely do justice to the nuances and complexities that are integral to language and literacy teaching and learning”</a:t>
          </a:r>
          <a:r>
            <a:rPr lang="en-AU" sz="2200" i="1" kern="1200" dirty="0"/>
            <a:t> </a:t>
          </a:r>
          <a:r>
            <a:rPr lang="en-AU" sz="1200" i="1" kern="1200" dirty="0"/>
            <a:t>(Darling-Hammond et al., 2020)’</a:t>
          </a:r>
          <a:endParaRPr lang="en-US" sz="2200" kern="1200" dirty="0"/>
        </a:p>
      </dsp:txBody>
      <dsp:txXfrm>
        <a:off x="0" y="2628336"/>
        <a:ext cx="5762564" cy="2628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19CB9-BECE-6046-B063-E734D97AE2AE}">
      <dsp:nvSpPr>
        <dsp:cNvPr id="0" name=""/>
        <dsp:cNvSpPr/>
      </dsp:nvSpPr>
      <dsp:spPr>
        <a:xfrm>
          <a:off x="1283" y="44940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D654A-FF5D-5949-AF09-F584C57E4F5A}">
      <dsp:nvSpPr>
        <dsp:cNvPr id="0" name=""/>
        <dsp:cNvSpPr/>
      </dsp:nvSpPr>
      <dsp:spPr>
        <a:xfrm>
          <a:off x="501904" y="92499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a:t>‘The lack of attention (in the SoR research) to Multilinguals unfortunately and dangerously leads to an assumption of universality that is not supported by (Language Learning) research</a:t>
          </a:r>
          <a:r>
            <a:rPr lang="en-AU" sz="2200" kern="1200"/>
            <a:t>. </a:t>
          </a:r>
          <a:endParaRPr lang="en-US" sz="2200" kern="1200"/>
        </a:p>
      </dsp:txBody>
      <dsp:txXfrm>
        <a:off x="585701" y="1008793"/>
        <a:ext cx="4337991" cy="2693452"/>
      </dsp:txXfrm>
    </dsp:sp>
    <dsp:sp modelId="{E0109F50-61C1-CC4E-B4FE-C2B179C8414F}">
      <dsp:nvSpPr>
        <dsp:cNvPr id="0" name=""/>
        <dsp:cNvSpPr/>
      </dsp:nvSpPr>
      <dsp:spPr>
        <a:xfrm>
          <a:off x="5508110" y="44940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8F563-008C-E248-AA70-859C9D2D9A16}">
      <dsp:nvSpPr>
        <dsp:cNvPr id="0" name=""/>
        <dsp:cNvSpPr/>
      </dsp:nvSpPr>
      <dsp:spPr>
        <a:xfrm>
          <a:off x="6008730" y="92499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Both </a:t>
          </a:r>
          <a:r>
            <a:rPr lang="en-AU" sz="1600" b="1" kern="1200" dirty="0"/>
            <a:t>research on second-language literacy development</a:t>
          </a:r>
          <a:r>
            <a:rPr lang="en-AU" sz="1600" kern="1200" dirty="0"/>
            <a:t> </a:t>
          </a:r>
          <a:r>
            <a:rPr lang="en-AU" sz="1400" i="1" kern="1200" dirty="0"/>
            <a:t>(August and Shanahan, 2006; National Academies of Sciences, Engineering, and Medicine [NASEM], 2017) and other research (e.g., </a:t>
          </a:r>
          <a:r>
            <a:rPr lang="en-AU" sz="1400" i="1" kern="1200" dirty="0" err="1"/>
            <a:t>Guilamo</a:t>
          </a:r>
          <a:r>
            <a:rPr lang="en-AU" sz="1400" i="1" kern="1200" dirty="0"/>
            <a:t>, 2021) </a:t>
          </a:r>
          <a:r>
            <a:rPr lang="en-AU" sz="1600" b="1" kern="1200" dirty="0"/>
            <a:t>clearly point to FUNDAMENTAL DIFFERENCES BETWEEN MONOLINGUAL CHILDREN LEARNING TO READ IN THEIR NATIVE LANGUAGES AND BILINGUAL CHILDREN LEARNING TO READ IN THEIR SECOND LANGUAGES.</a:t>
          </a:r>
          <a:endParaRPr lang="en-US" sz="1600" kern="1200" dirty="0"/>
        </a:p>
      </dsp:txBody>
      <dsp:txXfrm>
        <a:off x="6092527" y="1008793"/>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D1FB5-FEA9-844A-B4E3-9F17E3C40CB2}">
      <dsp:nvSpPr>
        <dsp:cNvPr id="0" name=""/>
        <dsp:cNvSpPr/>
      </dsp:nvSpPr>
      <dsp:spPr>
        <a:xfrm>
          <a:off x="5131874" y="1439456"/>
          <a:ext cx="1385178" cy="659219"/>
        </a:xfrm>
        <a:custGeom>
          <a:avLst/>
          <a:gdLst/>
          <a:ahLst/>
          <a:cxnLst/>
          <a:rect l="0" t="0" r="0" b="0"/>
          <a:pathLst>
            <a:path>
              <a:moveTo>
                <a:pt x="0" y="0"/>
              </a:moveTo>
              <a:lnTo>
                <a:pt x="0" y="449238"/>
              </a:lnTo>
              <a:lnTo>
                <a:pt x="1385178" y="449238"/>
              </a:lnTo>
              <a:lnTo>
                <a:pt x="1385178" y="65921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6D4A57-0207-6449-AD0D-6502E187A1FC}">
      <dsp:nvSpPr>
        <dsp:cNvPr id="0" name=""/>
        <dsp:cNvSpPr/>
      </dsp:nvSpPr>
      <dsp:spPr>
        <a:xfrm>
          <a:off x="3746695" y="1439456"/>
          <a:ext cx="1385178" cy="659219"/>
        </a:xfrm>
        <a:custGeom>
          <a:avLst/>
          <a:gdLst/>
          <a:ahLst/>
          <a:cxnLst/>
          <a:rect l="0" t="0" r="0" b="0"/>
          <a:pathLst>
            <a:path>
              <a:moveTo>
                <a:pt x="1385178" y="0"/>
              </a:moveTo>
              <a:lnTo>
                <a:pt x="1385178" y="449238"/>
              </a:lnTo>
              <a:lnTo>
                <a:pt x="0" y="449238"/>
              </a:lnTo>
              <a:lnTo>
                <a:pt x="0" y="65921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132CC9-0D5F-FB48-A389-162C7C9D002E}">
      <dsp:nvSpPr>
        <dsp:cNvPr id="0" name=""/>
        <dsp:cNvSpPr/>
      </dsp:nvSpPr>
      <dsp:spPr>
        <a:xfrm>
          <a:off x="3998546" y="130"/>
          <a:ext cx="2266656" cy="14393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E3B34-875D-6D4E-AB10-1D3C47236FB5}">
      <dsp:nvSpPr>
        <dsp:cNvPr id="0" name=""/>
        <dsp:cNvSpPr/>
      </dsp:nvSpPr>
      <dsp:spPr>
        <a:xfrm>
          <a:off x="4250397" y="239388"/>
          <a:ext cx="2266656" cy="1439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b="1" kern="1200"/>
            <a:t>A recent systematic review of the science of reading research identified two glaring gaps: </a:t>
          </a:r>
          <a:endParaRPr lang="en-US" sz="1500" kern="1200"/>
        </a:p>
      </dsp:txBody>
      <dsp:txXfrm>
        <a:off x="4292553" y="281544"/>
        <a:ext cx="2182344" cy="1355014"/>
      </dsp:txXfrm>
    </dsp:sp>
    <dsp:sp modelId="{7C750A98-F0F2-E445-B549-A6C57A7A61A7}">
      <dsp:nvSpPr>
        <dsp:cNvPr id="0" name=""/>
        <dsp:cNvSpPr/>
      </dsp:nvSpPr>
      <dsp:spPr>
        <a:xfrm>
          <a:off x="2613367" y="2098675"/>
          <a:ext cx="2266656" cy="143932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C5B25-B38E-FB4C-B04E-08ADAB5D21D8}">
      <dsp:nvSpPr>
        <dsp:cNvPr id="0" name=""/>
        <dsp:cNvSpPr/>
      </dsp:nvSpPr>
      <dsp:spPr>
        <a:xfrm>
          <a:off x="2865218" y="2337934"/>
          <a:ext cx="2266656" cy="143932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b="1" kern="1200"/>
            <a:t>RESEARCH ON CROSS-LINGUISTIC CONNECTIONS, and </a:t>
          </a:r>
          <a:endParaRPr lang="en-US" sz="1500" kern="1200"/>
        </a:p>
      </dsp:txBody>
      <dsp:txXfrm>
        <a:off x="2907374" y="2380090"/>
        <a:ext cx="2182344" cy="1355014"/>
      </dsp:txXfrm>
    </dsp:sp>
    <dsp:sp modelId="{78BBA367-0B33-0149-AA9B-EF2191130741}">
      <dsp:nvSpPr>
        <dsp:cNvPr id="0" name=""/>
        <dsp:cNvSpPr/>
      </dsp:nvSpPr>
      <dsp:spPr>
        <a:xfrm>
          <a:off x="5383725" y="2098675"/>
          <a:ext cx="2266656" cy="143932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549D5-82D3-D340-9382-0D16C3E7CD70}">
      <dsp:nvSpPr>
        <dsp:cNvPr id="0" name=""/>
        <dsp:cNvSpPr/>
      </dsp:nvSpPr>
      <dsp:spPr>
        <a:xfrm>
          <a:off x="5635576" y="2337934"/>
          <a:ext cx="2266656" cy="143932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b="1" kern="1200"/>
            <a:t>RESEARCH ON READING COMPREHENSION (Kittle et al., in press; cited in Budde, 2023)</a:t>
          </a:r>
          <a:endParaRPr lang="en-US" sz="1500" kern="1200"/>
        </a:p>
      </dsp:txBody>
      <dsp:txXfrm>
        <a:off x="5677732" y="2380090"/>
        <a:ext cx="2182344" cy="1355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FE096-E424-42A1-9F7E-FF4BF9B55898}">
      <dsp:nvSpPr>
        <dsp:cNvPr id="0" name=""/>
        <dsp:cNvSpPr/>
      </dsp:nvSpPr>
      <dsp:spPr>
        <a:xfrm>
          <a:off x="0" y="688260"/>
          <a:ext cx="10515600" cy="12706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99E3D-896B-4C31-87BA-37FE5DB5D8D9}">
      <dsp:nvSpPr>
        <dsp:cNvPr id="0" name=""/>
        <dsp:cNvSpPr/>
      </dsp:nvSpPr>
      <dsp:spPr>
        <a:xfrm>
          <a:off x="384367" y="974153"/>
          <a:ext cx="698849" cy="6988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A025B-4CD6-41E1-B59F-E5BD07A1A1C6}">
      <dsp:nvSpPr>
        <dsp:cNvPr id="0" name=""/>
        <dsp:cNvSpPr/>
      </dsp:nvSpPr>
      <dsp:spPr>
        <a:xfrm>
          <a:off x="1467583" y="688260"/>
          <a:ext cx="9048016" cy="127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76" tIns="134476" rIns="134476" bIns="134476" numCol="1" spcCol="1270" anchor="ctr" anchorCtr="0">
          <a:noAutofit/>
        </a:bodyPr>
        <a:lstStyle/>
        <a:p>
          <a:pPr marL="0" lvl="0" indent="0" algn="l" defTabSz="622300">
            <a:lnSpc>
              <a:spcPct val="90000"/>
            </a:lnSpc>
            <a:spcBef>
              <a:spcPct val="0"/>
            </a:spcBef>
            <a:spcAft>
              <a:spcPct val="35000"/>
            </a:spcAft>
            <a:buNone/>
          </a:pPr>
          <a:r>
            <a:rPr lang="en-AU" sz="1400" kern="1200"/>
            <a:t>Phonics instruction and knowledge is a necessary part of the reading process. However, the SOR </a:t>
          </a:r>
          <a:r>
            <a:rPr lang="en-AU" sz="1400" b="1" i="1" kern="1200"/>
            <a:t>HYPERFOCUS ON PHONICS AND PHONEMIC AWARENESS MANDATED BY POLICIES PASSED IN THE NAME OF THE SCIENCE OF READING HAS GREATLY UNDERMINED TEACHERS’ ABILITIES</a:t>
          </a:r>
          <a:r>
            <a:rPr lang="en-AU" sz="1400" i="1" kern="1200"/>
            <a:t> TO MEET THEIR STUDENTS’ DIVERSE NEEDS and, more specifically, to provide their MLs with access to effective instruction.</a:t>
          </a:r>
          <a:endParaRPr lang="en-US" sz="1400" kern="1200"/>
        </a:p>
      </dsp:txBody>
      <dsp:txXfrm>
        <a:off x="1467583" y="688260"/>
        <a:ext cx="9048016" cy="1270635"/>
      </dsp:txXfrm>
    </dsp:sp>
    <dsp:sp modelId="{6C0D1C14-CAB1-42FC-81E2-CF557B9FB3CA}">
      <dsp:nvSpPr>
        <dsp:cNvPr id="0" name=""/>
        <dsp:cNvSpPr/>
      </dsp:nvSpPr>
      <dsp:spPr>
        <a:xfrm>
          <a:off x="0" y="2276554"/>
          <a:ext cx="10515600" cy="12706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56F11-ABBD-451D-BA0B-17AD65AD4363}">
      <dsp:nvSpPr>
        <dsp:cNvPr id="0" name=""/>
        <dsp:cNvSpPr/>
      </dsp:nvSpPr>
      <dsp:spPr>
        <a:xfrm>
          <a:off x="384367" y="2562447"/>
          <a:ext cx="698849" cy="6988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81294-5039-4595-8DE2-F7205974918B}">
      <dsp:nvSpPr>
        <dsp:cNvPr id="0" name=""/>
        <dsp:cNvSpPr/>
      </dsp:nvSpPr>
      <dsp:spPr>
        <a:xfrm>
          <a:off x="1467583" y="2276554"/>
          <a:ext cx="9048016" cy="127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76" tIns="134476" rIns="134476" bIns="134476" numCol="1" spcCol="1270" anchor="ctr" anchorCtr="0">
          <a:noAutofit/>
        </a:bodyPr>
        <a:lstStyle/>
        <a:p>
          <a:pPr marL="0" lvl="0" indent="0" algn="l" defTabSz="622300">
            <a:lnSpc>
              <a:spcPct val="90000"/>
            </a:lnSpc>
            <a:spcBef>
              <a:spcPct val="0"/>
            </a:spcBef>
            <a:spcAft>
              <a:spcPct val="35000"/>
            </a:spcAft>
            <a:buNone/>
          </a:pPr>
          <a:r>
            <a:rPr lang="en-AU" sz="1400" i="1" kern="1200"/>
            <a:t>Teachers </a:t>
          </a:r>
          <a:r>
            <a:rPr lang="en-AU" sz="1400" b="1" i="1" kern="1200"/>
            <a:t>STRUGGLE TO SEE THE APPLICABILITY OF INSTRUCTION HYPERFOCUSED ON PHONICS FOUNDATIONS,</a:t>
          </a:r>
          <a:r>
            <a:rPr lang="en-AU" sz="1400" i="1" kern="1200"/>
            <a:t> especially when such foundational skills for reading are approached </a:t>
          </a:r>
          <a:r>
            <a:rPr lang="en-AU" sz="1400" b="1" i="1" kern="1200"/>
            <a:t>from a sequential perspective (with prerequisites) rather than a simultaneous one.</a:t>
          </a:r>
          <a:endParaRPr lang="en-US" sz="1400" kern="1200"/>
        </a:p>
      </dsp:txBody>
      <dsp:txXfrm>
        <a:off x="1467583" y="2276554"/>
        <a:ext cx="9048016" cy="1270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AFCF-B6AE-401C-8BCD-56B6CB870892}">
      <dsp:nvSpPr>
        <dsp:cNvPr id="0" name=""/>
        <dsp:cNvSpPr/>
      </dsp:nvSpPr>
      <dsp:spPr>
        <a:xfrm>
          <a:off x="0" y="2584"/>
          <a:ext cx="10515600" cy="12353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663AC-5CDE-4A68-80C7-7729EC0F15AE}">
      <dsp:nvSpPr>
        <dsp:cNvPr id="0" name=""/>
        <dsp:cNvSpPr/>
      </dsp:nvSpPr>
      <dsp:spPr>
        <a:xfrm>
          <a:off x="373689" y="280535"/>
          <a:ext cx="680098" cy="67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4FFBE6-7695-4C53-919A-C25C02D1440E}">
      <dsp:nvSpPr>
        <dsp:cNvPr id="0" name=""/>
        <dsp:cNvSpPr/>
      </dsp:nvSpPr>
      <dsp:spPr>
        <a:xfrm>
          <a:off x="1427477" y="2584"/>
          <a:ext cx="8936876" cy="1236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68" tIns="130868" rIns="130868" bIns="130868" numCol="1" spcCol="1270" anchor="ctr" anchorCtr="0">
          <a:noAutofit/>
        </a:bodyPr>
        <a:lstStyle/>
        <a:p>
          <a:pPr marL="0" lvl="0" indent="0" algn="l" defTabSz="622300">
            <a:lnSpc>
              <a:spcPct val="90000"/>
            </a:lnSpc>
            <a:spcBef>
              <a:spcPct val="0"/>
            </a:spcBef>
            <a:spcAft>
              <a:spcPct val="35000"/>
            </a:spcAft>
            <a:buNone/>
          </a:pPr>
          <a:r>
            <a:rPr lang="en-AU" sz="1400" kern="1200" dirty="0"/>
            <a:t>Science of reading asserts that differentiation of instruction is key to meeting the individual needs of the learner</a:t>
          </a:r>
          <a:r>
            <a:rPr lang="en-AU" sz="1400" b="1" kern="1200" dirty="0"/>
            <a:t>. In practice, states and jurisdictions use scripted programs </a:t>
          </a:r>
          <a:r>
            <a:rPr lang="en-AU" sz="1400" kern="1200" dirty="0"/>
            <a:t>(purchased from commercial companies at great cost) that </a:t>
          </a:r>
          <a:r>
            <a:rPr lang="en-AU" sz="1400" b="1" kern="1200" dirty="0"/>
            <a:t>ask teachers to ADHERE TO A SYSTEMATIC, TIMED, AND RIGID PLAN FOR READING INSTRUCTION, ASSUMING UNIVERSALITY OF APPROPRIATENESS FOR ALL LEARNERS</a:t>
          </a:r>
          <a:r>
            <a:rPr lang="en-AU" sz="1400" kern="1200" dirty="0"/>
            <a:t>. This </a:t>
          </a:r>
          <a:r>
            <a:rPr lang="en-AU" sz="1400" b="1" kern="1200" dirty="0"/>
            <a:t>UNDIFFERENTIATED, “ONE-SIZE-FITS-ALL” APPROACH FAILS TO RECOGNIZE THE DIVERSITY IN TODAY’S CLASSROOMS.</a:t>
          </a:r>
          <a:endParaRPr lang="en-US" sz="1400" kern="1200" dirty="0"/>
        </a:p>
      </dsp:txBody>
      <dsp:txXfrm>
        <a:off x="1427477" y="2584"/>
        <a:ext cx="8936876" cy="1236543"/>
      </dsp:txXfrm>
    </dsp:sp>
    <dsp:sp modelId="{025C348D-918D-4A6F-A24E-4ACD923FBF00}">
      <dsp:nvSpPr>
        <dsp:cNvPr id="0" name=""/>
        <dsp:cNvSpPr/>
      </dsp:nvSpPr>
      <dsp:spPr>
        <a:xfrm>
          <a:off x="0" y="1499453"/>
          <a:ext cx="10515600" cy="12353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86EA9-A487-4D55-8B6E-218C34C87BB4}">
      <dsp:nvSpPr>
        <dsp:cNvPr id="0" name=""/>
        <dsp:cNvSpPr/>
      </dsp:nvSpPr>
      <dsp:spPr>
        <a:xfrm>
          <a:off x="373689" y="1777403"/>
          <a:ext cx="680098" cy="679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52D788-E7E3-4F45-B3B3-77096DD856AB}">
      <dsp:nvSpPr>
        <dsp:cNvPr id="0" name=""/>
        <dsp:cNvSpPr/>
      </dsp:nvSpPr>
      <dsp:spPr>
        <a:xfrm>
          <a:off x="1427477" y="1499453"/>
          <a:ext cx="8936876" cy="1236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68" tIns="130868" rIns="130868" bIns="130868" numCol="1" spcCol="1270" anchor="ctr" anchorCtr="0">
          <a:noAutofit/>
        </a:bodyPr>
        <a:lstStyle/>
        <a:p>
          <a:pPr marL="0" lvl="0" indent="0" algn="l" defTabSz="622300">
            <a:lnSpc>
              <a:spcPct val="90000"/>
            </a:lnSpc>
            <a:spcBef>
              <a:spcPct val="0"/>
            </a:spcBef>
            <a:spcAft>
              <a:spcPct val="35000"/>
            </a:spcAft>
            <a:buNone/>
          </a:pPr>
          <a:r>
            <a:rPr lang="en-AU" sz="1400" i="1" kern="1200" dirty="0"/>
            <a:t>Experienced ML teachers note that these programs </a:t>
          </a:r>
          <a:r>
            <a:rPr lang="en-AU" sz="1400" b="1" i="1" kern="1200" dirty="0"/>
            <a:t>FAIL TO SUFFICIENTLY ATTEND TO ORAL LANGUAGE DEVELOPMENT</a:t>
          </a:r>
          <a:r>
            <a:rPr lang="en-AU" sz="1400" i="1" kern="1200" dirty="0"/>
            <a:t>, </a:t>
          </a:r>
          <a:r>
            <a:rPr lang="en-AU" sz="1400" b="1" i="1" kern="1200" dirty="0"/>
            <a:t>COMPREHENSION, AND READING TO ACHIEVE MEANINGFUL GOALS </a:t>
          </a:r>
          <a:r>
            <a:rPr lang="en-AU" sz="1400" i="1" kern="1200" dirty="0"/>
            <a:t>(e.g., pleasure, exchange of ideas, self-expression, participation in the life of a literate community).</a:t>
          </a:r>
          <a:endParaRPr lang="en-US" sz="1400" kern="1200" dirty="0"/>
        </a:p>
      </dsp:txBody>
      <dsp:txXfrm>
        <a:off x="1427477" y="1499453"/>
        <a:ext cx="8936876" cy="1236543"/>
      </dsp:txXfrm>
    </dsp:sp>
    <dsp:sp modelId="{68A706E2-2AF6-413F-BBAC-AF6F98DEDD84}">
      <dsp:nvSpPr>
        <dsp:cNvPr id="0" name=""/>
        <dsp:cNvSpPr/>
      </dsp:nvSpPr>
      <dsp:spPr>
        <a:xfrm>
          <a:off x="0" y="2996321"/>
          <a:ext cx="10515600" cy="12353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71C01-C35B-44E0-8477-60F906932363}">
      <dsp:nvSpPr>
        <dsp:cNvPr id="0" name=""/>
        <dsp:cNvSpPr/>
      </dsp:nvSpPr>
      <dsp:spPr>
        <a:xfrm>
          <a:off x="373689" y="3274272"/>
          <a:ext cx="680098" cy="679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FDA9B4-89D5-49A9-8009-303E71779C96}">
      <dsp:nvSpPr>
        <dsp:cNvPr id="0" name=""/>
        <dsp:cNvSpPr/>
      </dsp:nvSpPr>
      <dsp:spPr>
        <a:xfrm>
          <a:off x="1427477" y="2996321"/>
          <a:ext cx="8936876" cy="1236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68" tIns="130868" rIns="130868" bIns="130868" numCol="1" spcCol="1270" anchor="ctr" anchorCtr="0">
          <a:noAutofit/>
        </a:bodyPr>
        <a:lstStyle/>
        <a:p>
          <a:pPr marL="0" lvl="0" indent="0" algn="l" defTabSz="622300">
            <a:lnSpc>
              <a:spcPct val="90000"/>
            </a:lnSpc>
            <a:spcBef>
              <a:spcPct val="0"/>
            </a:spcBef>
            <a:spcAft>
              <a:spcPct val="35000"/>
            </a:spcAft>
            <a:buNone/>
          </a:pPr>
          <a:r>
            <a:rPr lang="en-AU" sz="1400" i="1" kern="1200"/>
            <a:t>One teacher commented on the </a:t>
          </a:r>
          <a:r>
            <a:rPr lang="en-AU" sz="1400" b="1" i="1" kern="1200"/>
            <a:t>INSUFFICIENT OPPORTUNITIES TO USE LANGUAGE FOR AUTHENTIC COMMUNICATION</a:t>
          </a:r>
          <a:r>
            <a:rPr lang="en-AU" sz="1400" i="1" kern="1200"/>
            <a:t>. She shared, “I didn’t see a lot of opportunity for kids to have the academic discourse. To really practice the language. And just to fall in love with reading because it [the curriculum] was again really fast-paced [so] the kids just felt that, okay, it’s a task. It was very much pressured and like I never saw that enjoyment.”</a:t>
          </a:r>
          <a:endParaRPr lang="en-US" sz="1400" kern="1200"/>
        </a:p>
      </dsp:txBody>
      <dsp:txXfrm>
        <a:off x="1427477" y="2996321"/>
        <a:ext cx="8936876" cy="1236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596A2-BF04-4591-9B46-B68D0CA02782}">
      <dsp:nvSpPr>
        <dsp:cNvPr id="0" name=""/>
        <dsp:cNvSpPr/>
      </dsp:nvSpPr>
      <dsp:spPr>
        <a:xfrm>
          <a:off x="0" y="3824"/>
          <a:ext cx="10515600" cy="791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D9647-A2C3-44ED-BFFA-1A991A21CF0E}">
      <dsp:nvSpPr>
        <dsp:cNvPr id="0" name=""/>
        <dsp:cNvSpPr/>
      </dsp:nvSpPr>
      <dsp:spPr>
        <a:xfrm>
          <a:off x="239328" y="181836"/>
          <a:ext cx="435567" cy="435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D2FFA5-188C-445C-BD3F-3B7DC9C50B42}">
      <dsp:nvSpPr>
        <dsp:cNvPr id="0" name=""/>
        <dsp:cNvSpPr/>
      </dsp:nvSpPr>
      <dsp:spPr>
        <a:xfrm>
          <a:off x="914223" y="3824"/>
          <a:ext cx="9546462" cy="89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98" tIns="94198" rIns="94198" bIns="94198" numCol="1" spcCol="1270" anchor="ctr" anchorCtr="0">
          <a:noAutofit/>
        </a:bodyPr>
        <a:lstStyle/>
        <a:p>
          <a:pPr marL="0" lvl="0" indent="0" algn="l" defTabSz="622300">
            <a:lnSpc>
              <a:spcPct val="90000"/>
            </a:lnSpc>
            <a:spcBef>
              <a:spcPct val="0"/>
            </a:spcBef>
            <a:spcAft>
              <a:spcPct val="35000"/>
            </a:spcAft>
            <a:buNone/>
          </a:pPr>
          <a:r>
            <a:rPr lang="en-AU" sz="1400" kern="1200"/>
            <a:t>Advances in neuroscience and psychological and educational research demonstrate the </a:t>
          </a:r>
          <a:r>
            <a:rPr lang="en-AU" sz="1400" b="1" kern="1200"/>
            <a:t>need for teachers to engage the whole child</a:t>
          </a:r>
          <a:r>
            <a:rPr lang="en-AU" sz="1400" kern="1200"/>
            <a:t>. </a:t>
          </a:r>
          <a:r>
            <a:rPr lang="en-AU" sz="1400" b="1" kern="1200"/>
            <a:t>An emphasis on rigid instructional cycles that decenter the learner leads to literacy instruction that becomes lifeless and devoid of relevance, meaning, and joy.</a:t>
          </a:r>
          <a:endParaRPr lang="en-US" sz="1400" kern="1200"/>
        </a:p>
      </dsp:txBody>
      <dsp:txXfrm>
        <a:off x="914223" y="3824"/>
        <a:ext cx="9546462" cy="890063"/>
      </dsp:txXfrm>
    </dsp:sp>
    <dsp:sp modelId="{0AC58707-9AE6-433A-92CB-C5B67592F677}">
      <dsp:nvSpPr>
        <dsp:cNvPr id="0" name=""/>
        <dsp:cNvSpPr/>
      </dsp:nvSpPr>
      <dsp:spPr>
        <a:xfrm>
          <a:off x="0" y="1116403"/>
          <a:ext cx="10515600" cy="791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BB0D8-B0FE-4260-BFA1-64588F89F87E}">
      <dsp:nvSpPr>
        <dsp:cNvPr id="0" name=""/>
        <dsp:cNvSpPr/>
      </dsp:nvSpPr>
      <dsp:spPr>
        <a:xfrm>
          <a:off x="239328" y="1294416"/>
          <a:ext cx="435567" cy="435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C1E032-9715-447D-8355-DA9F41760A1E}">
      <dsp:nvSpPr>
        <dsp:cNvPr id="0" name=""/>
        <dsp:cNvSpPr/>
      </dsp:nvSpPr>
      <dsp:spPr>
        <a:xfrm>
          <a:off x="914223" y="1116403"/>
          <a:ext cx="9546462" cy="89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98" tIns="94198" rIns="94198" bIns="94198" numCol="1" spcCol="1270" anchor="ctr" anchorCtr="0">
          <a:noAutofit/>
        </a:bodyPr>
        <a:lstStyle/>
        <a:p>
          <a:pPr marL="0" lvl="0" indent="0" algn="l" defTabSz="622300">
            <a:lnSpc>
              <a:spcPct val="90000"/>
            </a:lnSpc>
            <a:spcBef>
              <a:spcPct val="0"/>
            </a:spcBef>
            <a:spcAft>
              <a:spcPct val="35000"/>
            </a:spcAft>
            <a:buNone/>
          </a:pPr>
          <a:r>
            <a:rPr lang="en-AU" sz="1400" b="1" kern="1200"/>
            <a:t>READING IS INTENDED TO OPEN DOORS TO COMMUNICATION, IDEA GENERATION, AND PERSPECTIVE TAKING.</a:t>
          </a:r>
          <a:endParaRPr lang="en-US" sz="1400" kern="1200"/>
        </a:p>
      </dsp:txBody>
      <dsp:txXfrm>
        <a:off x="914223" y="1116403"/>
        <a:ext cx="9546462" cy="890063"/>
      </dsp:txXfrm>
    </dsp:sp>
    <dsp:sp modelId="{D4485622-5495-4A9D-BAA0-E3036FA718D9}">
      <dsp:nvSpPr>
        <dsp:cNvPr id="0" name=""/>
        <dsp:cNvSpPr/>
      </dsp:nvSpPr>
      <dsp:spPr>
        <a:xfrm>
          <a:off x="0" y="2228982"/>
          <a:ext cx="10515600" cy="791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278F38-8470-4935-BBF9-896CC79266E7}">
      <dsp:nvSpPr>
        <dsp:cNvPr id="0" name=""/>
        <dsp:cNvSpPr/>
      </dsp:nvSpPr>
      <dsp:spPr>
        <a:xfrm>
          <a:off x="239328" y="2406995"/>
          <a:ext cx="435567" cy="435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C2B00D-0C02-4288-8157-9771C3893AC4}">
      <dsp:nvSpPr>
        <dsp:cNvPr id="0" name=""/>
        <dsp:cNvSpPr/>
      </dsp:nvSpPr>
      <dsp:spPr>
        <a:xfrm>
          <a:off x="914223" y="2228982"/>
          <a:ext cx="9546462" cy="89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98" tIns="94198" rIns="94198" bIns="94198" numCol="1" spcCol="1270" anchor="ctr" anchorCtr="0">
          <a:noAutofit/>
        </a:bodyPr>
        <a:lstStyle/>
        <a:p>
          <a:pPr marL="0" lvl="0" indent="0" algn="l" defTabSz="622300">
            <a:lnSpc>
              <a:spcPct val="90000"/>
            </a:lnSpc>
            <a:spcBef>
              <a:spcPct val="0"/>
            </a:spcBef>
            <a:spcAft>
              <a:spcPct val="35000"/>
            </a:spcAft>
            <a:buNone/>
          </a:pPr>
          <a:r>
            <a:rPr lang="en-AU" sz="1400" kern="1200" dirty="0"/>
            <a:t>The science of reading movement has led many teachers to feel pressured to retreat from utilizing instructional methods and strategies designed to leverage learners’ assets, experiences, and knowledge systems (home, community, and school). Doing so leaves teachers and students to operate from a deficit perspective, as learners are not provided the opportunities to make public and utilize what they know and can do.</a:t>
          </a:r>
          <a:endParaRPr lang="en-US" sz="1400" kern="1200" dirty="0"/>
        </a:p>
      </dsp:txBody>
      <dsp:txXfrm>
        <a:off x="914223" y="2228982"/>
        <a:ext cx="9546462" cy="890063"/>
      </dsp:txXfrm>
    </dsp:sp>
    <dsp:sp modelId="{8B01405C-BF8A-4D03-B571-B100E8853986}">
      <dsp:nvSpPr>
        <dsp:cNvPr id="0" name=""/>
        <dsp:cNvSpPr/>
      </dsp:nvSpPr>
      <dsp:spPr>
        <a:xfrm>
          <a:off x="0" y="3341562"/>
          <a:ext cx="10515600" cy="791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29E54-39A8-41E4-9FCF-75A0148E2464}">
      <dsp:nvSpPr>
        <dsp:cNvPr id="0" name=""/>
        <dsp:cNvSpPr/>
      </dsp:nvSpPr>
      <dsp:spPr>
        <a:xfrm>
          <a:off x="239328" y="3519574"/>
          <a:ext cx="435567" cy="4351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4CD0C6-E43A-4480-9DA4-6C5913D63576}">
      <dsp:nvSpPr>
        <dsp:cNvPr id="0" name=""/>
        <dsp:cNvSpPr/>
      </dsp:nvSpPr>
      <dsp:spPr>
        <a:xfrm>
          <a:off x="914223" y="3341562"/>
          <a:ext cx="9546462" cy="89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98" tIns="94198" rIns="94198" bIns="94198" numCol="1" spcCol="1270" anchor="ctr" anchorCtr="0">
          <a:noAutofit/>
        </a:bodyPr>
        <a:lstStyle/>
        <a:p>
          <a:pPr marL="0" lvl="0" indent="0" algn="l" defTabSz="622300">
            <a:lnSpc>
              <a:spcPct val="90000"/>
            </a:lnSpc>
            <a:spcBef>
              <a:spcPct val="0"/>
            </a:spcBef>
            <a:spcAft>
              <a:spcPct val="35000"/>
            </a:spcAft>
            <a:buNone/>
          </a:pPr>
          <a:r>
            <a:rPr lang="en-AU" sz="1400" kern="1200"/>
            <a:t>As one teacher described,</a:t>
          </a:r>
          <a:br>
            <a:rPr lang="en-AU" sz="1400" kern="1200"/>
          </a:br>
          <a:r>
            <a:rPr lang="en-AU" sz="1400" kern="1200"/>
            <a:t>“They came to just read this book that didn’t make any sense to them, and they… had that idea in their mind already, like ‘I don’t know, I don’t know anything’… Rather than getting them excited and helping them realize that they do. They bring a lot to the table. They do know. They do know a lot.”</a:t>
          </a:r>
          <a:br>
            <a:rPr lang="en-AU" sz="1400" kern="1200"/>
          </a:br>
          <a:endParaRPr lang="en-US" sz="1400" kern="1200"/>
        </a:p>
      </dsp:txBody>
      <dsp:txXfrm>
        <a:off x="914223" y="3341562"/>
        <a:ext cx="9546462" cy="8900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9581B-911E-7844-AD05-37422EBD354F}">
      <dsp:nvSpPr>
        <dsp:cNvPr id="0" name=""/>
        <dsp:cNvSpPr/>
      </dsp:nvSpPr>
      <dsp:spPr>
        <a:xfrm>
          <a:off x="0" y="83871"/>
          <a:ext cx="10515600" cy="1164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AU" sz="2100" b="1" kern="1200" dirty="0"/>
            <a:t>Missing</a:t>
          </a:r>
          <a:r>
            <a:rPr lang="en-AU" sz="2100" kern="1200" dirty="0"/>
            <a:t> from the current conversation are considerations such as the following:</a:t>
          </a:r>
          <a:endParaRPr lang="en-US" sz="2100" kern="1200" dirty="0"/>
        </a:p>
      </dsp:txBody>
      <dsp:txXfrm>
        <a:off x="56859" y="140730"/>
        <a:ext cx="10401882" cy="1051053"/>
      </dsp:txXfrm>
    </dsp:sp>
    <dsp:sp modelId="{D546AA80-88FC-4D44-9EC7-A327D6A7AB15}">
      <dsp:nvSpPr>
        <dsp:cNvPr id="0" name=""/>
        <dsp:cNvSpPr/>
      </dsp:nvSpPr>
      <dsp:spPr>
        <a:xfrm>
          <a:off x="0" y="1248643"/>
          <a:ext cx="10515600"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AU" sz="1600" b="1" kern="1200"/>
            <a:t>Research-driven understandings that reading and becoming literate are additionally a social act, not merely an individual’s cognitive process</a:t>
          </a:r>
          <a:endParaRPr lang="en-US" sz="1600" kern="1200"/>
        </a:p>
        <a:p>
          <a:pPr marL="171450" lvl="1" indent="-171450" algn="l" defTabSz="711200">
            <a:lnSpc>
              <a:spcPct val="90000"/>
            </a:lnSpc>
            <a:spcBef>
              <a:spcPct val="0"/>
            </a:spcBef>
            <a:spcAft>
              <a:spcPct val="20000"/>
            </a:spcAft>
            <a:buChar char="•"/>
          </a:pPr>
          <a:r>
            <a:rPr lang="en-AU" sz="1600" b="1" kern="1200"/>
            <a:t>Insights from research that is inclusive of cross-linguistic phenomena (bilingualism/multilingualism), oracy, and language comprehension</a:t>
          </a:r>
          <a:endParaRPr lang="en-US" sz="1600" kern="1200"/>
        </a:p>
        <a:p>
          <a:pPr marL="171450" lvl="1" indent="-171450" algn="l" defTabSz="711200">
            <a:lnSpc>
              <a:spcPct val="90000"/>
            </a:lnSpc>
            <a:spcBef>
              <a:spcPct val="0"/>
            </a:spcBef>
            <a:spcAft>
              <a:spcPct val="20000"/>
            </a:spcAft>
            <a:buChar char="•"/>
          </a:pPr>
          <a:r>
            <a:rPr lang="en-AU" sz="1600" b="1" kern="1200"/>
            <a:t>Allowance within systems for research that is grounded in alternative and innovative methodologies that bridge between the science of reading and what is known about the emergent bilingual/multilingual learner</a:t>
          </a:r>
          <a:endParaRPr lang="en-US" sz="1600" kern="1200"/>
        </a:p>
      </dsp:txBody>
      <dsp:txXfrm>
        <a:off x="0" y="1248643"/>
        <a:ext cx="10515600" cy="1738800"/>
      </dsp:txXfrm>
    </dsp:sp>
    <dsp:sp modelId="{47733EB8-76AF-AC44-82A8-9D367273126E}">
      <dsp:nvSpPr>
        <dsp:cNvPr id="0" name=""/>
        <dsp:cNvSpPr/>
      </dsp:nvSpPr>
      <dsp:spPr>
        <a:xfrm>
          <a:off x="0" y="2987443"/>
          <a:ext cx="10515600" cy="1164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AU" sz="2100" b="1" kern="1200"/>
            <a:t>Feedback and insights from experienced ML teachers who observe both the positive and negative impacts of limiting reading instruction methods and curricula for MLs and their access to high-quality and appropriate instruction</a:t>
          </a:r>
          <a:endParaRPr lang="en-US" sz="2100" kern="1200"/>
        </a:p>
      </dsp:txBody>
      <dsp:txXfrm>
        <a:off x="56859" y="3044302"/>
        <a:ext cx="10401882" cy="10510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25999-050A-0B4F-BE6B-A7B13E417232}" type="datetimeFigureOut">
              <a:rPr lang="en-US" smtClean="0"/>
              <a:t>12/12/23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DA17B-A1C5-0642-8438-5191500FF135}" type="slidenum">
              <a:rPr lang="en-US" smtClean="0"/>
              <a:t>‹#›</a:t>
            </a:fld>
            <a:endParaRPr lang="en-US"/>
          </a:p>
        </p:txBody>
      </p:sp>
    </p:spTree>
    <p:extLst>
      <p:ext uri="{BB962C8B-B14F-4D97-AF65-F5344CB8AC3E}">
        <p14:creationId xmlns:p14="http://schemas.microsoft.com/office/powerpoint/2010/main" val="284250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39BE169C-A5C8-1D45-82DD-905BAF553902}" type="datetime1">
              <a:rPr lang="en-AU" smtClean="0"/>
              <a:t>12/12/2023</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894460597"/>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BA5189A2-E9DB-0849-B4B1-9751216943E4}" type="datetime1">
              <a:rPr lang="en-AU" smtClean="0"/>
              <a:t>12/12/2023</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200591254"/>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515EB660-3694-F644-8162-997E6D32B362}" type="datetime1">
              <a:rPr lang="en-AU" smtClean="0"/>
              <a:t>12/12/2023</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52454752"/>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3DF3F82C-61F1-1143-8847-895BE3F50952}" type="datetime1">
              <a:rPr lang="en-AU" smtClean="0"/>
              <a:t>12/12/2023</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499056569"/>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30571177-5177-B440-8B86-7487AC97E51E}" type="datetime1">
              <a:rPr lang="en-AU" smtClean="0"/>
              <a:t>12/12/2023</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164769429"/>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2D0CD1AC-D2F0-A648-8319-A0BA705DA67E}" type="datetime1">
              <a:rPr lang="en-AU" smtClean="0"/>
              <a:t>12/12/2023</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916364107"/>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76756B63-569B-DE41-B22E-92C14A6BE39D}" type="datetime1">
              <a:rPr lang="en-AU" smtClean="0"/>
              <a:t>12/12/2023</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819384992"/>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C485AA3D-9F08-2446-8AD2-128F94CE8173}" type="datetime1">
              <a:rPr lang="en-AU" smtClean="0"/>
              <a:t>12/12/2023</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420310731"/>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4E7D2A0D-C6C7-F44F-89BC-F18999F41971}" type="datetime1">
              <a:rPr lang="en-AU" smtClean="0"/>
              <a:t>12/12/2023</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957323680"/>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CF91D2D9-E4AA-BE49-9E2A-3F04C7062616}" type="datetime1">
              <a:rPr lang="en-AU" smtClean="0"/>
              <a:t>12/12/2023</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76426561"/>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99287559-9308-DC4F-A230-DEB74765E033}" type="datetime1">
              <a:rPr lang="en-AU" smtClean="0"/>
              <a:t>12/12/2023</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852727921"/>
      </p:ext>
    </p:extLst>
  </p:cSld>
  <p:clrMapOvr>
    <a:masterClrMapping/>
  </p:clrMapOvr>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B4A524-BD9C-EC48-8C5B-CC2959688080}" type="datetime1">
              <a:rPr lang="en-AU" smtClean="0"/>
              <a:t>12/12/2023</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30213506"/>
      </p:ext>
    </p:extLst>
  </p:cSld>
  <p:clrMap bg1="lt1" tx1="dk1" bg2="lt2" tx2="dk2" accent1="accent1" accent2="accent2" accent3="accent3" accent4="accent4" accent5="accent5" accent6="accent6" hlink="hlink" folHlink="folHlink"/>
  <p:sldLayoutIdLst>
    <p:sldLayoutId id="2147483734" r:id="rId1"/>
    <p:sldLayoutId id="2147483733" r:id="rId2"/>
    <p:sldLayoutId id="2147483732" r:id="rId3"/>
    <p:sldLayoutId id="2147483731" r:id="rId4"/>
    <p:sldLayoutId id="2147483730" r:id="rId5"/>
    <p:sldLayoutId id="2147483729" r:id="rId6"/>
    <p:sldLayoutId id="2147483728" r:id="rId7"/>
    <p:sldLayoutId id="2147483727" r:id="rId8"/>
    <p:sldLayoutId id="2147483726" r:id="rId9"/>
    <p:sldLayoutId id="2147483725" r:id="rId10"/>
    <p:sldLayoutId id="2147483724" r:id="rId11"/>
  </p:sldLayoutIdLst>
  <mc:AlternateContent xmlns:mc="http://schemas.openxmlformats.org/markup-compatibility/2006">
    <mc:Choice xmlns:p14="http://schemas.microsoft.com/office/powerpoint/2010/main" Requires="p14">
      <p:transition spd="slow" p14:dur="5000" advClick="0" advTm="0">
        <p:fade/>
      </p:transition>
    </mc:Choice>
    <mc:Fallback>
      <p:transition spd="slow" advClick="0" advTm="0">
        <p:fade/>
      </p:transition>
    </mc:Fallback>
  </mc:AlternateContent>
  <p:hf sldNum="0" hdr="0" dt="0"/>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Layout" Target="../slideLayouts/slideLayout2.xml"/><Relationship Id="rId7" Type="http://schemas.openxmlformats.org/officeDocument/2006/relationships/diagramColors" Target="../diagrams/colors6.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2.xml"/><Relationship Id="rId7" Type="http://schemas.openxmlformats.org/officeDocument/2006/relationships/diagramColors" Target="../diagrams/colors7.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2CFD71A-928B-6955-729F-7C1B1A79BEAB}"/>
              </a:ext>
            </a:extLst>
          </p:cNvPr>
          <p:cNvSpPr>
            <a:spLocks noGrp="1"/>
          </p:cNvSpPr>
          <p:nvPr>
            <p:ph type="subTitle" idx="1"/>
          </p:nvPr>
        </p:nvSpPr>
        <p:spPr>
          <a:xfrm>
            <a:off x="7246720" y="981311"/>
            <a:ext cx="4024598" cy="1962406"/>
          </a:xfrm>
        </p:spPr>
        <p:txBody>
          <a:bodyPr anchor="ctr">
            <a:normAutofit/>
          </a:bodyPr>
          <a:lstStyle/>
          <a:p>
            <a:r>
              <a:rPr lang="en-US" sz="3600" dirty="0"/>
              <a:t>The Science of Reading and EAL/D students? </a:t>
            </a:r>
          </a:p>
        </p:txBody>
      </p:sp>
      <p:pic>
        <p:nvPicPr>
          <p:cNvPr id="4" name="Picture 3" descr="Abstract smoke background">
            <a:extLst>
              <a:ext uri="{FF2B5EF4-FFF2-40B4-BE49-F238E27FC236}">
                <a16:creationId xmlns:a16="http://schemas.microsoft.com/office/drawing/2014/main" id="{9DE9B179-318E-BBB9-B064-E432D12AC3BA}"/>
              </a:ext>
            </a:extLst>
          </p:cNvPr>
          <p:cNvPicPr>
            <a:picLocks noChangeAspect="1"/>
          </p:cNvPicPr>
          <p:nvPr/>
        </p:nvPicPr>
        <p:blipFill>
          <a:blip r:embed="rId4"/>
          <a:stretch>
            <a:fillRect/>
          </a:stretch>
        </p:blipFill>
        <p:spPr>
          <a:xfrm>
            <a:off x="6473167" y="2917927"/>
            <a:ext cx="5018956" cy="3337606"/>
          </a:xfrm>
          <a:prstGeom prst="rect">
            <a:avLst/>
          </a:prstGeom>
        </p:spPr>
      </p:pic>
      <p:pic>
        <p:nvPicPr>
          <p:cNvPr id="5" name="Picture 4" descr="Abstract smoke background">
            <a:extLst>
              <a:ext uri="{FF2B5EF4-FFF2-40B4-BE49-F238E27FC236}">
                <a16:creationId xmlns:a16="http://schemas.microsoft.com/office/drawing/2014/main" id="{A14F9C27-7C8A-A855-9B46-32C3C72AC073}"/>
              </a:ext>
            </a:extLst>
          </p:cNvPr>
          <p:cNvPicPr>
            <a:picLocks noChangeAspect="1"/>
          </p:cNvPicPr>
          <p:nvPr/>
        </p:nvPicPr>
        <p:blipFill>
          <a:blip r:embed="rId5"/>
          <a:stretch>
            <a:fillRect/>
          </a:stretch>
        </p:blipFill>
        <p:spPr>
          <a:xfrm>
            <a:off x="924664" y="2917927"/>
            <a:ext cx="5018956" cy="3337606"/>
          </a:xfrm>
          <a:prstGeom prst="rect">
            <a:avLst/>
          </a:prstGeom>
        </p:spPr>
      </p:pic>
      <p:sp>
        <p:nvSpPr>
          <p:cNvPr id="2" name="Title 1">
            <a:extLst>
              <a:ext uri="{FF2B5EF4-FFF2-40B4-BE49-F238E27FC236}">
                <a16:creationId xmlns:a16="http://schemas.microsoft.com/office/drawing/2014/main" id="{A1104C2A-234B-345C-848F-812887E4172F}"/>
              </a:ext>
            </a:extLst>
          </p:cNvPr>
          <p:cNvSpPr>
            <a:spLocks noGrp="1"/>
          </p:cNvSpPr>
          <p:nvPr>
            <p:ph type="ctrTitle"/>
          </p:nvPr>
        </p:nvSpPr>
        <p:spPr>
          <a:xfrm>
            <a:off x="699876" y="791513"/>
            <a:ext cx="8029596" cy="3047893"/>
          </a:xfrm>
        </p:spPr>
        <p:txBody>
          <a:bodyPr anchor="ctr">
            <a:noAutofit/>
          </a:bodyPr>
          <a:lstStyle/>
          <a:p>
            <a:r>
              <a:rPr lang="en-US" sz="4800" dirty="0"/>
              <a:t>WHOSE SCIENCE IS BEING LISTENED TO/HEARD?</a:t>
            </a:r>
            <a:br>
              <a:rPr lang="en-US" sz="4800" dirty="0"/>
            </a:br>
            <a:r>
              <a:rPr lang="en-US" sz="4800" dirty="0"/>
              <a:t>Which learners is the Science of Reading responding to?</a:t>
            </a:r>
          </a:p>
        </p:txBody>
      </p:sp>
      <p:sp>
        <p:nvSpPr>
          <p:cNvPr id="6" name="Footer Placeholder 5">
            <a:extLst>
              <a:ext uri="{FF2B5EF4-FFF2-40B4-BE49-F238E27FC236}">
                <a16:creationId xmlns:a16="http://schemas.microsoft.com/office/drawing/2014/main" id="{9B0F3E84-338A-A220-C538-07A3F050A37B}"/>
              </a:ext>
            </a:extLst>
          </p:cNvPr>
          <p:cNvSpPr>
            <a:spLocks noGrp="1"/>
          </p:cNvSpPr>
          <p:nvPr>
            <p:ph type="ftr" sz="quarter" idx="11"/>
          </p:nvPr>
        </p:nvSpPr>
        <p:spPr>
          <a:xfrm>
            <a:off x="2730137" y="6356350"/>
            <a:ext cx="7262949"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pic>
        <p:nvPicPr>
          <p:cNvPr id="7" name="Audio Recording 14 Nov 2023 at 9:45:57 am">
            <a:hlinkClick r:id="" action="ppaction://media"/>
            <a:extLst>
              <a:ext uri="{FF2B5EF4-FFF2-40B4-BE49-F238E27FC236}">
                <a16:creationId xmlns:a16="http://schemas.microsoft.com/office/drawing/2014/main" id="{B84ACE00-0C03-9DFB-A67C-45926D7F8D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07443887"/>
      </p:ext>
    </p:extLst>
  </p:cSld>
  <p:clrMapOvr>
    <a:masterClrMapping/>
  </p:clrMapOvr>
  <mc:AlternateContent xmlns:mc="http://schemas.openxmlformats.org/markup-compatibility/2006">
    <mc:Choice xmlns:p14="http://schemas.microsoft.com/office/powerpoint/2010/main" Requires="p14">
      <p:transition spd="slow" p14:dur="5000" advClick="0" advTm="41000">
        <p:fade/>
      </p:transition>
    </mc:Choice>
    <mc:Fallback>
      <p:transition spd="slow" advClick="0" advTm="4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4F5C-3106-AA3A-734E-40DB50600301}"/>
              </a:ext>
            </a:extLst>
          </p:cNvPr>
          <p:cNvSpPr>
            <a:spLocks noGrp="1"/>
          </p:cNvSpPr>
          <p:nvPr>
            <p:ph type="title"/>
          </p:nvPr>
        </p:nvSpPr>
        <p:spPr>
          <a:xfrm>
            <a:off x="692728" y="1009361"/>
            <a:ext cx="10515600" cy="1325563"/>
          </a:xfrm>
        </p:spPr>
        <p:txBody>
          <a:bodyPr>
            <a:normAutofit fontScale="90000"/>
          </a:bodyPr>
          <a:lstStyle/>
          <a:p>
            <a:r>
              <a:rPr lang="en-US" dirty="0"/>
              <a:t>How are these (phonics) claims interpreted and what has been the result?</a:t>
            </a:r>
          </a:p>
        </p:txBody>
      </p:sp>
      <p:sp>
        <p:nvSpPr>
          <p:cNvPr id="3" name="Content Placeholder 2">
            <a:extLst>
              <a:ext uri="{FF2B5EF4-FFF2-40B4-BE49-F238E27FC236}">
                <a16:creationId xmlns:a16="http://schemas.microsoft.com/office/drawing/2014/main" id="{CCD22F45-CF98-26F8-2257-609B1E6BA1DC}"/>
              </a:ext>
            </a:extLst>
          </p:cNvPr>
          <p:cNvSpPr>
            <a:spLocks noGrp="1"/>
          </p:cNvSpPr>
          <p:nvPr>
            <p:ph idx="1"/>
          </p:nvPr>
        </p:nvSpPr>
        <p:spPr>
          <a:xfrm>
            <a:off x="838200" y="2254827"/>
            <a:ext cx="10515600" cy="3922135"/>
          </a:xfrm>
        </p:spPr>
        <p:txBody>
          <a:bodyPr>
            <a:normAutofit lnSpcReduction="10000"/>
          </a:bodyPr>
          <a:lstStyle/>
          <a:p>
            <a:r>
              <a:rPr lang="en-AU" sz="20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Given the </a:t>
            </a:r>
            <a:r>
              <a:rPr lang="en-AU" sz="2000" b="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(systemic) pressure to increase scores</a:t>
            </a:r>
            <a:r>
              <a:rPr lang="en-AU" sz="20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and make benchmarks on tests that “matter,” </a:t>
            </a:r>
            <a:r>
              <a:rPr lang="en-AU" sz="2000" b="1"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OTHER METHODS OF GATHERING EVIDENCE OF INCREMENTAL GAINS ARE UNDERUTILIZED</a:t>
            </a:r>
            <a:r>
              <a:rPr lang="en-AU" sz="2000" b="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n-AU" sz="2000"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AU" sz="20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result is an </a:t>
            </a:r>
            <a:r>
              <a:rPr lang="en-AU" sz="2000" b="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endless cycle of students failing to make sufficient gains on standardized assessments, with the interventions used to “differentiate” their subsequent instructio­­­n reflecting the same types of limitations as those evident in the core instruction</a:t>
            </a:r>
            <a:r>
              <a:rPr lang="en-AU" sz="20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As one teacher attested, “the kids felt defeated even before they began to read.”</a:t>
            </a:r>
          </a:p>
          <a:p>
            <a:pPr marL="0" indent="0">
              <a:buNone/>
            </a:pPr>
            <a:endParaRPr lang="en-AU" kern="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r>
              <a:rPr lang="en-AU" sz="20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DISCUSS</a:t>
            </a:r>
          </a:p>
          <a:p>
            <a:pPr marL="0" indent="0">
              <a:buNone/>
            </a:pPr>
            <a:r>
              <a:rPr lang="en-AU" sz="2000" i="1" kern="0" dirty="0">
                <a:solidFill>
                  <a:srgbClr val="222222"/>
                </a:solidFill>
                <a:latin typeface="Calibri" panose="020F0502020204030204" pitchFamily="34" charset="0"/>
                <a:ea typeface="Times New Roman" panose="02020603050405020304" pitchFamily="18" charset="0"/>
                <a:cs typeface="Calibri" panose="020F0502020204030204" pitchFamily="34" charset="0"/>
              </a:rPr>
              <a:t>What does this look like in your school? Similar? Different?</a:t>
            </a:r>
          </a:p>
          <a:p>
            <a:pPr marL="0" indent="0">
              <a:buNone/>
            </a:pPr>
            <a:r>
              <a:rPr lang="en-AU" sz="2000"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What should be put in place for multilingual learners of English?</a:t>
            </a: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1D6D0AC-0F93-CC9B-62B9-D389590560D8}"/>
              </a:ext>
            </a:extLst>
          </p:cNvPr>
          <p:cNvSpPr>
            <a:spLocks noGrp="1"/>
          </p:cNvSpPr>
          <p:nvPr>
            <p:ph type="ftr" sz="quarter" idx="11"/>
          </p:nvPr>
        </p:nvSpPr>
        <p:spPr>
          <a:xfrm>
            <a:off x="2485159" y="6345960"/>
            <a:ext cx="7221682"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sp>
        <p:nvSpPr>
          <p:cNvPr id="5" name="TextBox 4">
            <a:extLst>
              <a:ext uri="{FF2B5EF4-FFF2-40B4-BE49-F238E27FC236}">
                <a16:creationId xmlns:a16="http://schemas.microsoft.com/office/drawing/2014/main" id="{E807B308-9779-B2FD-7379-DAD35237C20D}"/>
              </a:ext>
            </a:extLst>
          </p:cNvPr>
          <p:cNvSpPr txBox="1"/>
          <p:nvPr/>
        </p:nvSpPr>
        <p:spPr>
          <a:xfrm>
            <a:off x="3304309" y="1558636"/>
            <a:ext cx="5320146" cy="369332"/>
          </a:xfrm>
          <a:prstGeom prst="rect">
            <a:avLst/>
          </a:prstGeom>
          <a:noFill/>
        </p:spPr>
        <p:txBody>
          <a:bodyPr wrap="square" rtlCol="0">
            <a:spAutoFit/>
          </a:bodyPr>
          <a:lstStyle/>
          <a:p>
            <a:r>
              <a:rPr lang="en-AU" b="1" i="0" u="none" strike="noStrike" dirty="0">
                <a:solidFill>
                  <a:srgbClr val="969FA4"/>
                </a:solidFill>
                <a:effectLst/>
                <a:latin typeface="Faustina"/>
              </a:rPr>
              <a:t>Phonics is not the/a magic bullet</a:t>
            </a:r>
            <a:endParaRPr lang="en-US" dirty="0"/>
          </a:p>
        </p:txBody>
      </p:sp>
      <p:pic>
        <p:nvPicPr>
          <p:cNvPr id="6" name="Audio Recording 14 Nov 2023 at 10:12:32 am">
            <a:hlinkClick r:id="" action="ppaction://media"/>
            <a:extLst>
              <a:ext uri="{FF2B5EF4-FFF2-40B4-BE49-F238E27FC236}">
                <a16:creationId xmlns:a16="http://schemas.microsoft.com/office/drawing/2014/main" id="{6D882BFB-CA27-534D-6D7C-7EA14B5470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129902462"/>
      </p:ext>
    </p:extLst>
  </p:cSld>
  <p:clrMapOvr>
    <a:masterClrMapping/>
  </p:clrMapOvr>
  <mc:AlternateContent xmlns:mc="http://schemas.openxmlformats.org/markup-compatibility/2006">
    <mc:Choice xmlns:p14="http://schemas.microsoft.com/office/powerpoint/2010/main" Requires="p14">
      <p:transition spd="slow" p14:dur="5000" advClick="0" advTm="86000">
        <p:fade/>
      </p:transition>
    </mc:Choice>
    <mc:Fallback>
      <p:transition spd="slow" advClick="0" advTm="8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1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4AF31-02E7-54F2-881C-6F98F4D64472}"/>
              </a:ext>
            </a:extLst>
          </p:cNvPr>
          <p:cNvSpPr>
            <a:spLocks noGrp="1"/>
          </p:cNvSpPr>
          <p:nvPr>
            <p:ph type="title"/>
          </p:nvPr>
        </p:nvSpPr>
        <p:spPr>
          <a:xfrm>
            <a:off x="838200" y="365126"/>
            <a:ext cx="10668000" cy="1038508"/>
          </a:xfrm>
        </p:spPr>
        <p:txBody>
          <a:bodyPr>
            <a:normAutofit/>
          </a:bodyPr>
          <a:lstStyle/>
          <a:p>
            <a:pPr>
              <a:lnSpc>
                <a:spcPct val="90000"/>
              </a:lnSpc>
            </a:pPr>
            <a:r>
              <a:rPr lang="en-US" sz="3400" dirty="0"/>
              <a:t>How is the </a:t>
            </a:r>
            <a:r>
              <a:rPr lang="en-US" sz="3400" i="1" dirty="0"/>
              <a:t>(one size does not fit all)</a:t>
            </a:r>
            <a:r>
              <a:rPr lang="en-US" sz="3400" dirty="0"/>
              <a:t> claim interpreted and what has been the result?</a:t>
            </a:r>
          </a:p>
        </p:txBody>
      </p:sp>
      <p:graphicFrame>
        <p:nvGraphicFramePr>
          <p:cNvPr id="6" name="Content Placeholder 2">
            <a:extLst>
              <a:ext uri="{FF2B5EF4-FFF2-40B4-BE49-F238E27FC236}">
                <a16:creationId xmlns:a16="http://schemas.microsoft.com/office/drawing/2014/main" id="{ABF4882C-BAAD-C40A-CB80-BAFD28B38F22}"/>
              </a:ext>
            </a:extLst>
          </p:cNvPr>
          <p:cNvGraphicFramePr>
            <a:graphicFrameLocks noGrp="1"/>
          </p:cNvGraphicFramePr>
          <p:nvPr>
            <p:ph idx="1"/>
            <p:extLst>
              <p:ext uri="{D42A27DB-BD31-4B8C-83A1-F6EECF244321}">
                <p14:modId xmlns:p14="http://schemas.microsoft.com/office/powerpoint/2010/main" val="1528659198"/>
              </p:ext>
            </p:extLst>
          </p:nvPr>
        </p:nvGraphicFramePr>
        <p:xfrm>
          <a:off x="838200" y="1941513"/>
          <a:ext cx="10515600" cy="4235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3">
            <a:extLst>
              <a:ext uri="{FF2B5EF4-FFF2-40B4-BE49-F238E27FC236}">
                <a16:creationId xmlns:a16="http://schemas.microsoft.com/office/drawing/2014/main" id="{5952DAD6-958A-0F68-F2EF-A0067DC0ACA0}"/>
              </a:ext>
            </a:extLst>
          </p:cNvPr>
          <p:cNvSpPr>
            <a:spLocks noGrp="1"/>
          </p:cNvSpPr>
          <p:nvPr>
            <p:ph type="ftr" sz="quarter" idx="11"/>
          </p:nvPr>
        </p:nvSpPr>
        <p:spPr>
          <a:xfrm>
            <a:off x="444137" y="6356350"/>
            <a:ext cx="11014165"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sp>
        <p:nvSpPr>
          <p:cNvPr id="3" name="TextBox 2">
            <a:extLst>
              <a:ext uri="{FF2B5EF4-FFF2-40B4-BE49-F238E27FC236}">
                <a16:creationId xmlns:a16="http://schemas.microsoft.com/office/drawing/2014/main" id="{419B9FDD-28E1-CAB1-2FB5-7B6B427FEC0F}"/>
              </a:ext>
            </a:extLst>
          </p:cNvPr>
          <p:cNvSpPr txBox="1"/>
          <p:nvPr/>
        </p:nvSpPr>
        <p:spPr>
          <a:xfrm>
            <a:off x="8624454" y="6453616"/>
            <a:ext cx="4249882" cy="369332"/>
          </a:xfrm>
          <a:prstGeom prst="rect">
            <a:avLst/>
          </a:prstGeom>
          <a:noFill/>
        </p:spPr>
        <p:txBody>
          <a:bodyPr wrap="square" rtlCol="0">
            <a:spAutoFit/>
          </a:bodyPr>
          <a:lstStyle/>
          <a:p>
            <a:r>
              <a:rPr lang="en-AU" b="1" i="0" u="none" strike="noStrike" dirty="0">
                <a:solidFill>
                  <a:srgbClr val="969FA4"/>
                </a:solidFill>
                <a:effectLst/>
                <a:latin typeface="Faustina"/>
              </a:rPr>
              <a:t>One size does not fit all</a:t>
            </a:r>
            <a:endParaRPr lang="en-US" dirty="0"/>
          </a:p>
        </p:txBody>
      </p:sp>
      <p:pic>
        <p:nvPicPr>
          <p:cNvPr id="8" name="Audio Recording 14 Nov 2023 at 10:23:58 am">
            <a:hlinkClick r:id="" action="ppaction://media"/>
            <a:extLst>
              <a:ext uri="{FF2B5EF4-FFF2-40B4-BE49-F238E27FC236}">
                <a16:creationId xmlns:a16="http://schemas.microsoft.com/office/drawing/2014/main" id="{C82F723F-A4EC-940C-AE29-59047F18E2D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75368479"/>
      </p:ext>
    </p:extLst>
  </p:cSld>
  <p:clrMapOvr>
    <a:masterClrMapping/>
  </p:clrMapOvr>
  <mc:AlternateContent xmlns:mc="http://schemas.openxmlformats.org/markup-compatibility/2006">
    <mc:Choice xmlns:p14="http://schemas.microsoft.com/office/powerpoint/2010/main" Requires="p14">
      <p:transition spd="slow" p14:dur="5000" advClick="0" advTm="142000">
        <p:fade/>
      </p:transition>
    </mc:Choice>
    <mc:Fallback>
      <p:transition spd="slow" advClick="0" advTm="14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0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B9D6-3C4C-B33C-DD85-1A8BD5DFD384}"/>
              </a:ext>
            </a:extLst>
          </p:cNvPr>
          <p:cNvSpPr>
            <a:spLocks noGrp="1"/>
          </p:cNvSpPr>
          <p:nvPr>
            <p:ph type="title"/>
          </p:nvPr>
        </p:nvSpPr>
        <p:spPr>
          <a:xfrm>
            <a:off x="838200" y="884670"/>
            <a:ext cx="10515600" cy="1325563"/>
          </a:xfrm>
        </p:spPr>
        <p:txBody>
          <a:bodyPr>
            <a:normAutofit fontScale="90000"/>
          </a:bodyPr>
          <a:lstStyle/>
          <a:p>
            <a:r>
              <a:rPr lang="en-US" sz="5400" dirty="0"/>
              <a:t>How is the </a:t>
            </a:r>
            <a:r>
              <a:rPr lang="en-US" sz="5400" i="1" dirty="0"/>
              <a:t>(one size does not fit all)</a:t>
            </a:r>
            <a:r>
              <a:rPr lang="en-US" sz="5400" dirty="0"/>
              <a:t> claim interpreted and what has been the result?</a:t>
            </a:r>
            <a:endParaRPr lang="en-US" dirty="0"/>
          </a:p>
        </p:txBody>
      </p:sp>
      <p:sp>
        <p:nvSpPr>
          <p:cNvPr id="3" name="Content Placeholder 2">
            <a:extLst>
              <a:ext uri="{FF2B5EF4-FFF2-40B4-BE49-F238E27FC236}">
                <a16:creationId xmlns:a16="http://schemas.microsoft.com/office/drawing/2014/main" id="{8C8B64C4-4CE2-8097-6208-04D56D1258E9}"/>
              </a:ext>
            </a:extLst>
          </p:cNvPr>
          <p:cNvSpPr>
            <a:spLocks noGrp="1"/>
          </p:cNvSpPr>
          <p:nvPr>
            <p:ph idx="1"/>
          </p:nvPr>
        </p:nvSpPr>
        <p:spPr>
          <a:xfrm>
            <a:off x="838200" y="2120263"/>
            <a:ext cx="10515600" cy="4236087"/>
          </a:xfrm>
        </p:spPr>
        <p:txBody>
          <a:bodyPr/>
          <a:lstStyle/>
          <a:p>
            <a:r>
              <a:rPr lang="en-AU" b="1" dirty="0"/>
              <a:t>In practice, states and jurisdictions use scripted programs </a:t>
            </a:r>
            <a:r>
              <a:rPr lang="en-AU" dirty="0"/>
              <a:t>(purchased from commercial companies at great cost)that </a:t>
            </a:r>
            <a:r>
              <a:rPr lang="en-AU" b="1" dirty="0"/>
              <a:t>ask teachers to ADHERE TO A SYSTEMATIC, TIMED, AND RIGID PLAN FOR READING INSTRUCTION, ASSUMING UNIVERSALITY OF APPROPRIATENESS FOR ALL LEARNERS</a:t>
            </a:r>
            <a:r>
              <a:rPr lang="en-AU" dirty="0"/>
              <a:t>. This </a:t>
            </a:r>
            <a:r>
              <a:rPr lang="en-AU" b="1" dirty="0">
                <a:solidFill>
                  <a:schemeClr val="accent1">
                    <a:lumMod val="75000"/>
                  </a:schemeClr>
                </a:solidFill>
              </a:rPr>
              <a:t>UNDIFFERENTIATED, “ONE-SIZE-FITS-ALL” APPROACH FAILS TO RECOGNIZE THE DIVERSITY IN TODAY’S CLASSROOMS.</a:t>
            </a:r>
          </a:p>
          <a:p>
            <a:pPr marL="0" indent="0">
              <a:buNone/>
            </a:pPr>
            <a:r>
              <a:rPr lang="en-AU" b="1" dirty="0">
                <a:solidFill>
                  <a:schemeClr val="accent1">
                    <a:lumMod val="75000"/>
                  </a:schemeClr>
                </a:solidFill>
              </a:rPr>
              <a:t>DISCUSS</a:t>
            </a:r>
            <a:endParaRPr lang="en-GB" dirty="0">
              <a:solidFill>
                <a:schemeClr val="accent1">
                  <a:lumMod val="75000"/>
                </a:schemeClr>
              </a:solidFill>
            </a:endParaRPr>
          </a:p>
          <a:p>
            <a:r>
              <a:rPr lang="en-US" dirty="0"/>
              <a:t>Is this the case at your school?   </a:t>
            </a:r>
          </a:p>
          <a:p>
            <a:r>
              <a:rPr lang="en-US" dirty="0"/>
              <a:t>Is it meeting the pedagogic needs of multilingual learners of English?</a:t>
            </a:r>
          </a:p>
          <a:p>
            <a:r>
              <a:rPr lang="en-US" dirty="0"/>
              <a:t>What needs to change?</a:t>
            </a:r>
          </a:p>
        </p:txBody>
      </p:sp>
      <p:sp>
        <p:nvSpPr>
          <p:cNvPr id="4" name="Footer Placeholder 3">
            <a:extLst>
              <a:ext uri="{FF2B5EF4-FFF2-40B4-BE49-F238E27FC236}">
                <a16:creationId xmlns:a16="http://schemas.microsoft.com/office/drawing/2014/main" id="{A0D6B965-CC04-D5A9-4CF0-5DEDFCFD75F6}"/>
              </a:ext>
            </a:extLst>
          </p:cNvPr>
          <p:cNvSpPr>
            <a:spLocks noGrp="1"/>
          </p:cNvSpPr>
          <p:nvPr>
            <p:ph type="ftr" sz="quarter" idx="11"/>
          </p:nvPr>
        </p:nvSpPr>
        <p:spPr>
          <a:xfrm>
            <a:off x="2680855" y="6356350"/>
            <a:ext cx="7471063"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sp>
        <p:nvSpPr>
          <p:cNvPr id="5" name="TextBox 4">
            <a:extLst>
              <a:ext uri="{FF2B5EF4-FFF2-40B4-BE49-F238E27FC236}">
                <a16:creationId xmlns:a16="http://schemas.microsoft.com/office/drawing/2014/main" id="{9AF7668B-076A-9F84-CA3F-1D3210D49E8C}"/>
              </a:ext>
            </a:extLst>
          </p:cNvPr>
          <p:cNvSpPr txBox="1"/>
          <p:nvPr/>
        </p:nvSpPr>
        <p:spPr>
          <a:xfrm>
            <a:off x="8375072" y="5799176"/>
            <a:ext cx="3241964" cy="369332"/>
          </a:xfrm>
          <a:prstGeom prst="rect">
            <a:avLst/>
          </a:prstGeom>
          <a:noFill/>
        </p:spPr>
        <p:txBody>
          <a:bodyPr wrap="square" rtlCol="0">
            <a:spAutoFit/>
          </a:bodyPr>
          <a:lstStyle/>
          <a:p>
            <a:r>
              <a:rPr lang="en-AU" b="1" i="0" u="none" strike="noStrike" dirty="0">
                <a:solidFill>
                  <a:srgbClr val="969FA4"/>
                </a:solidFill>
                <a:effectLst/>
                <a:latin typeface="Faustina"/>
              </a:rPr>
              <a:t>One size does not fit all</a:t>
            </a:r>
            <a:endParaRPr lang="en-US" dirty="0"/>
          </a:p>
        </p:txBody>
      </p:sp>
      <p:pic>
        <p:nvPicPr>
          <p:cNvPr id="6" name="Audio Recording 14 Nov 2023 at 10:25:38 am">
            <a:hlinkClick r:id="" action="ppaction://media"/>
            <a:extLst>
              <a:ext uri="{FF2B5EF4-FFF2-40B4-BE49-F238E27FC236}">
                <a16:creationId xmlns:a16="http://schemas.microsoft.com/office/drawing/2014/main" id="{96D99174-D3A9-EFF5-7EDE-B44FE5AC1F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13241404"/>
      </p:ext>
    </p:extLst>
  </p:cSld>
  <p:clrMapOvr>
    <a:masterClrMapping/>
  </p:clrMapOvr>
  <mc:AlternateContent xmlns:mc="http://schemas.openxmlformats.org/markup-compatibility/2006">
    <mc:Choice xmlns:p14="http://schemas.microsoft.com/office/powerpoint/2010/main" Requires="p14">
      <p:transition spd="slow" p14:dur="5000" advTm="33000">
        <p:fade/>
      </p:transition>
    </mc:Choice>
    <mc:Fallback>
      <p:transition spd="slow" advTm="3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A9DA5D-B4C3-38BB-9884-1C347924A3B6}"/>
              </a:ext>
            </a:extLst>
          </p:cNvPr>
          <p:cNvSpPr>
            <a:spLocks noGrp="1"/>
          </p:cNvSpPr>
          <p:nvPr>
            <p:ph idx="1"/>
          </p:nvPr>
        </p:nvSpPr>
        <p:spPr>
          <a:xfrm>
            <a:off x="838200" y="2210233"/>
            <a:ext cx="10515600" cy="3966729"/>
          </a:xfrm>
        </p:spPr>
        <p:txBody>
          <a:bodyPr/>
          <a:lstStyle/>
          <a:p>
            <a:r>
              <a:rPr lang="en-AU" i="1" dirty="0"/>
              <a:t>Experienced ML teachers note that these programs </a:t>
            </a:r>
            <a:r>
              <a:rPr lang="en-AU" b="1" i="1" dirty="0">
                <a:solidFill>
                  <a:schemeClr val="accent1">
                    <a:lumMod val="75000"/>
                  </a:schemeClr>
                </a:solidFill>
              </a:rPr>
              <a:t>FAIL TO SUFFICIENTLY ATTEND TO ORAL LANGUAGE DEVELOPMENT</a:t>
            </a:r>
            <a:r>
              <a:rPr lang="en-AU" i="1" dirty="0">
                <a:solidFill>
                  <a:schemeClr val="accent1">
                    <a:lumMod val="75000"/>
                  </a:schemeClr>
                </a:solidFill>
              </a:rPr>
              <a:t>, </a:t>
            </a:r>
            <a:r>
              <a:rPr lang="en-AU" b="1" i="1" dirty="0">
                <a:solidFill>
                  <a:schemeClr val="accent1">
                    <a:lumMod val="75000"/>
                  </a:schemeClr>
                </a:solidFill>
              </a:rPr>
              <a:t>COMPREHENSION, AND READING TO ACHIEVE MEANINGFUL GOALS </a:t>
            </a:r>
            <a:r>
              <a:rPr lang="en-AU" i="1" dirty="0"/>
              <a:t>(e.g., pleasure, exchange of ideas, self-expression, participation in the life of a literate community).</a:t>
            </a:r>
          </a:p>
          <a:p>
            <a:endParaRPr lang="en-AU" i="1" dirty="0"/>
          </a:p>
          <a:p>
            <a:pPr marL="0" indent="0">
              <a:buNone/>
            </a:pPr>
            <a:r>
              <a:rPr lang="en-AU" b="1" dirty="0">
                <a:solidFill>
                  <a:schemeClr val="accent1">
                    <a:lumMod val="75000"/>
                  </a:schemeClr>
                </a:solidFill>
              </a:rPr>
              <a:t>DISCUSS</a:t>
            </a:r>
            <a:endParaRPr lang="en-GB" dirty="0">
              <a:solidFill>
                <a:schemeClr val="accent1">
                  <a:lumMod val="75000"/>
                </a:schemeClr>
              </a:solidFill>
            </a:endParaRPr>
          </a:p>
          <a:p>
            <a:r>
              <a:rPr lang="en-US" dirty="0"/>
              <a:t>Is this the case at your school?   </a:t>
            </a:r>
          </a:p>
          <a:p>
            <a:r>
              <a:rPr lang="en-US" dirty="0"/>
              <a:t>Is it meeting the pedagogic needs of multilingual learners of English?</a:t>
            </a:r>
          </a:p>
          <a:p>
            <a:r>
              <a:rPr lang="en-US" dirty="0"/>
              <a:t>What needs to change?</a:t>
            </a:r>
          </a:p>
          <a:p>
            <a:pPr marL="0" indent="0">
              <a:buNone/>
            </a:pPr>
            <a:endParaRPr lang="en-AU" i="1" dirty="0"/>
          </a:p>
          <a:p>
            <a:endParaRPr lang="en-AU" i="1" dirty="0"/>
          </a:p>
          <a:p>
            <a:endParaRPr lang="en-US" dirty="0"/>
          </a:p>
          <a:p>
            <a:endParaRPr lang="en-US" dirty="0"/>
          </a:p>
        </p:txBody>
      </p:sp>
      <p:sp>
        <p:nvSpPr>
          <p:cNvPr id="4" name="Footer Placeholder 3">
            <a:extLst>
              <a:ext uri="{FF2B5EF4-FFF2-40B4-BE49-F238E27FC236}">
                <a16:creationId xmlns:a16="http://schemas.microsoft.com/office/drawing/2014/main" id="{18C65866-77F0-29D3-9845-7990C31EDA43}"/>
              </a:ext>
            </a:extLst>
          </p:cNvPr>
          <p:cNvSpPr>
            <a:spLocks noGrp="1"/>
          </p:cNvSpPr>
          <p:nvPr>
            <p:ph type="ftr" sz="quarter" idx="11"/>
          </p:nvPr>
        </p:nvSpPr>
        <p:spPr>
          <a:xfrm>
            <a:off x="2514600" y="6356350"/>
            <a:ext cx="7221682"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sp>
        <p:nvSpPr>
          <p:cNvPr id="5" name="Title 1">
            <a:extLst>
              <a:ext uri="{FF2B5EF4-FFF2-40B4-BE49-F238E27FC236}">
                <a16:creationId xmlns:a16="http://schemas.microsoft.com/office/drawing/2014/main" id="{43EA2A6D-426C-7D61-57C9-F41A9ACD042F}"/>
              </a:ext>
            </a:extLst>
          </p:cNvPr>
          <p:cNvSpPr>
            <a:spLocks noGrp="1"/>
          </p:cNvSpPr>
          <p:nvPr>
            <p:ph type="title"/>
          </p:nvPr>
        </p:nvSpPr>
        <p:spPr>
          <a:xfrm>
            <a:off x="838200" y="884670"/>
            <a:ext cx="10515600" cy="1325563"/>
          </a:xfrm>
        </p:spPr>
        <p:txBody>
          <a:bodyPr>
            <a:normAutofit fontScale="90000"/>
          </a:bodyPr>
          <a:lstStyle/>
          <a:p>
            <a:r>
              <a:rPr lang="en-US" sz="5400" dirty="0"/>
              <a:t>How is the </a:t>
            </a:r>
            <a:r>
              <a:rPr lang="en-US" sz="5400" i="1" dirty="0"/>
              <a:t>(one size does not fit all)</a:t>
            </a:r>
            <a:r>
              <a:rPr lang="en-US" sz="5400" dirty="0"/>
              <a:t> claim interpreted and what has been the result?</a:t>
            </a:r>
            <a:endParaRPr lang="en-US" dirty="0"/>
          </a:p>
        </p:txBody>
      </p:sp>
      <p:sp>
        <p:nvSpPr>
          <p:cNvPr id="2" name="TextBox 1">
            <a:extLst>
              <a:ext uri="{FF2B5EF4-FFF2-40B4-BE49-F238E27FC236}">
                <a16:creationId xmlns:a16="http://schemas.microsoft.com/office/drawing/2014/main" id="{7575343F-1D5E-440B-65BC-5E93EB1E7A9A}"/>
              </a:ext>
            </a:extLst>
          </p:cNvPr>
          <p:cNvSpPr txBox="1"/>
          <p:nvPr/>
        </p:nvSpPr>
        <p:spPr>
          <a:xfrm>
            <a:off x="7762009" y="5508043"/>
            <a:ext cx="4249882" cy="369332"/>
          </a:xfrm>
          <a:prstGeom prst="rect">
            <a:avLst/>
          </a:prstGeom>
          <a:noFill/>
        </p:spPr>
        <p:txBody>
          <a:bodyPr wrap="square" rtlCol="0">
            <a:spAutoFit/>
          </a:bodyPr>
          <a:lstStyle/>
          <a:p>
            <a:r>
              <a:rPr lang="en-AU" b="1" i="0" u="none" strike="noStrike" dirty="0">
                <a:solidFill>
                  <a:srgbClr val="969FA4"/>
                </a:solidFill>
                <a:effectLst/>
                <a:latin typeface="Faustina"/>
              </a:rPr>
              <a:t>One size does not fit all</a:t>
            </a:r>
            <a:endParaRPr lang="en-US" dirty="0"/>
          </a:p>
        </p:txBody>
      </p:sp>
      <p:pic>
        <p:nvPicPr>
          <p:cNvPr id="6" name="Audio Recording 14 Nov 2023 at 10:27:18 am">
            <a:hlinkClick r:id="" action="ppaction://media"/>
            <a:extLst>
              <a:ext uri="{FF2B5EF4-FFF2-40B4-BE49-F238E27FC236}">
                <a16:creationId xmlns:a16="http://schemas.microsoft.com/office/drawing/2014/main" id="{6C3B22F3-75E0-1EE6-F388-816DB82D49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25177196"/>
      </p:ext>
    </p:extLst>
  </p:cSld>
  <p:clrMapOvr>
    <a:masterClrMapping/>
  </p:clrMapOvr>
  <mc:AlternateContent xmlns:mc="http://schemas.openxmlformats.org/markup-compatibility/2006">
    <mc:Choice xmlns:p14="http://schemas.microsoft.com/office/powerpoint/2010/main" Requires="p14">
      <p:transition spd="slow" p14:dur="5000" advClick="0" advTm="39000">
        <p:fade/>
      </p:transition>
    </mc:Choice>
    <mc:Fallback>
      <p:transition spd="slow" advClick="0" advTm="3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DB584-8AAF-5AB0-8C7D-24CA5F1EBF92}"/>
              </a:ext>
            </a:extLst>
          </p:cNvPr>
          <p:cNvSpPr>
            <a:spLocks noGrp="1"/>
          </p:cNvSpPr>
          <p:nvPr>
            <p:ph type="title"/>
          </p:nvPr>
        </p:nvSpPr>
        <p:spPr>
          <a:xfrm>
            <a:off x="838200" y="365126"/>
            <a:ext cx="10668000" cy="1038508"/>
          </a:xfrm>
        </p:spPr>
        <p:txBody>
          <a:bodyPr>
            <a:normAutofit/>
          </a:bodyPr>
          <a:lstStyle/>
          <a:p>
            <a:pPr>
              <a:lnSpc>
                <a:spcPct val="90000"/>
              </a:lnSpc>
            </a:pPr>
            <a:r>
              <a:rPr lang="en-US" sz="3000" dirty="0"/>
              <a:t>How is the (Students’ </a:t>
            </a:r>
            <a:r>
              <a:rPr lang="en-AU" sz="3000" b="1" kern="0" dirty="0">
                <a:effectLst/>
                <a:latin typeface="+mj-lt"/>
                <a:ea typeface="Times New Roman" panose="02020603050405020304" pitchFamily="18" charset="0"/>
              </a:rPr>
              <a:t>Need Asset-Based, Meaningful Learning</a:t>
            </a:r>
            <a:r>
              <a:rPr lang="en-AU" sz="3000" b="1" kern="0" dirty="0">
                <a:latin typeface="+mj-lt"/>
                <a:ea typeface="Times New Roman" panose="02020603050405020304" pitchFamily="18" charset="0"/>
              </a:rPr>
              <a:t>) </a:t>
            </a:r>
            <a:r>
              <a:rPr lang="en-US" sz="3000" dirty="0"/>
              <a:t>claim interpreted and what has been the result?</a:t>
            </a:r>
          </a:p>
        </p:txBody>
      </p:sp>
      <p:graphicFrame>
        <p:nvGraphicFramePr>
          <p:cNvPr id="13" name="Content Placeholder 2">
            <a:extLst>
              <a:ext uri="{FF2B5EF4-FFF2-40B4-BE49-F238E27FC236}">
                <a16:creationId xmlns:a16="http://schemas.microsoft.com/office/drawing/2014/main" id="{E4F48BDF-E567-ED0C-FB3C-2A20D45CD363}"/>
              </a:ext>
            </a:extLst>
          </p:cNvPr>
          <p:cNvGraphicFramePr>
            <a:graphicFrameLocks noGrp="1"/>
          </p:cNvGraphicFramePr>
          <p:nvPr>
            <p:ph idx="1"/>
            <p:extLst>
              <p:ext uri="{D42A27DB-BD31-4B8C-83A1-F6EECF244321}">
                <p14:modId xmlns:p14="http://schemas.microsoft.com/office/powerpoint/2010/main" val="3534910785"/>
              </p:ext>
            </p:extLst>
          </p:nvPr>
        </p:nvGraphicFramePr>
        <p:xfrm>
          <a:off x="838200" y="1941513"/>
          <a:ext cx="10515600" cy="4235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3">
            <a:extLst>
              <a:ext uri="{FF2B5EF4-FFF2-40B4-BE49-F238E27FC236}">
                <a16:creationId xmlns:a16="http://schemas.microsoft.com/office/drawing/2014/main" id="{8BE05E1E-56F8-ADE1-9F2E-437FA67CFEA0}"/>
              </a:ext>
            </a:extLst>
          </p:cNvPr>
          <p:cNvSpPr>
            <a:spLocks noGrp="1"/>
          </p:cNvSpPr>
          <p:nvPr>
            <p:ph type="ftr" sz="quarter" idx="11"/>
          </p:nvPr>
        </p:nvSpPr>
        <p:spPr>
          <a:xfrm>
            <a:off x="444137" y="6356350"/>
            <a:ext cx="11014165"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sp>
        <p:nvSpPr>
          <p:cNvPr id="3" name="TextBox 2">
            <a:extLst>
              <a:ext uri="{FF2B5EF4-FFF2-40B4-BE49-F238E27FC236}">
                <a16:creationId xmlns:a16="http://schemas.microsoft.com/office/drawing/2014/main" id="{AA387DAC-6552-1344-79FE-E20361397AEC}"/>
              </a:ext>
            </a:extLst>
          </p:cNvPr>
          <p:cNvSpPr txBox="1"/>
          <p:nvPr/>
        </p:nvSpPr>
        <p:spPr>
          <a:xfrm>
            <a:off x="1049482" y="1403634"/>
            <a:ext cx="9902535" cy="369332"/>
          </a:xfrm>
          <a:prstGeom prst="rect">
            <a:avLst/>
          </a:prstGeom>
          <a:noFill/>
        </p:spPr>
        <p:txBody>
          <a:bodyPr wrap="square" rtlCol="0">
            <a:spAutoFit/>
          </a:bodyPr>
          <a:lstStyle/>
          <a:p>
            <a:r>
              <a:rPr lang="en-AU" b="1" i="0" u="none" strike="noStrike" dirty="0">
                <a:solidFill>
                  <a:srgbClr val="969FA4"/>
                </a:solidFill>
                <a:effectLst/>
                <a:latin typeface="Faustina"/>
              </a:rPr>
              <a:t>Students Need Asset-Based, Meaningful Learning: How does the Science of Reading deliver on this?</a:t>
            </a:r>
            <a:endParaRPr lang="en-US" dirty="0"/>
          </a:p>
        </p:txBody>
      </p:sp>
      <p:pic>
        <p:nvPicPr>
          <p:cNvPr id="4" name="Audio Recording 14 Nov 2023 at 10:31:39 am">
            <a:hlinkClick r:id="" action="ppaction://media"/>
            <a:extLst>
              <a:ext uri="{FF2B5EF4-FFF2-40B4-BE49-F238E27FC236}">
                <a16:creationId xmlns:a16="http://schemas.microsoft.com/office/drawing/2014/main" id="{4EA8A4D6-71EB-8644-7934-9BCEC45E453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63066217"/>
      </p:ext>
    </p:extLst>
  </p:cSld>
  <p:clrMapOvr>
    <a:masterClrMapping/>
  </p:clrMapOvr>
  <mc:AlternateContent xmlns:mc="http://schemas.openxmlformats.org/markup-compatibility/2006">
    <mc:Choice xmlns:p14="http://schemas.microsoft.com/office/powerpoint/2010/main" Requires="p14">
      <p:transition spd="slow" p14:dur="5000" advClick="0" advTm="112000">
        <p:fade/>
      </p:transition>
    </mc:Choice>
    <mc:Fallback>
      <p:transition spd="slow" advClick="0" advTm="1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36F19-C42F-2DAC-36AE-8F0CCB7BFE93}"/>
              </a:ext>
            </a:extLst>
          </p:cNvPr>
          <p:cNvSpPr>
            <a:spLocks noGrp="1"/>
          </p:cNvSpPr>
          <p:nvPr>
            <p:ph idx="1"/>
          </p:nvPr>
        </p:nvSpPr>
        <p:spPr/>
        <p:txBody>
          <a:bodyPr/>
          <a:lstStyle/>
          <a:p>
            <a:r>
              <a:rPr lang="en-AU" dirty="0"/>
              <a:t>The science of reading movement has led many </a:t>
            </a:r>
            <a:r>
              <a:rPr lang="en-AU" b="1" dirty="0">
                <a:solidFill>
                  <a:schemeClr val="accent1">
                    <a:lumMod val="75000"/>
                  </a:schemeClr>
                </a:solidFill>
              </a:rPr>
              <a:t>teachers to feel pressured to retreat from utilizing instructional methods and strategies designed to leverage learners’ assets, experiences, and knowledge systems (home, community, and school). </a:t>
            </a:r>
            <a:r>
              <a:rPr lang="en-AU" dirty="0"/>
              <a:t>Doing so leaves teachers and students to operate from a deficit perspective, as </a:t>
            </a:r>
            <a:r>
              <a:rPr lang="en-AU" dirty="0">
                <a:solidFill>
                  <a:schemeClr val="accent1">
                    <a:lumMod val="75000"/>
                  </a:schemeClr>
                </a:solidFill>
              </a:rPr>
              <a:t>learners are not provided the opportunities to make public and utilize what they know and can do.</a:t>
            </a:r>
            <a:endParaRPr lang="en-US" dirty="0">
              <a:solidFill>
                <a:schemeClr val="accent1">
                  <a:lumMod val="75000"/>
                </a:schemeClr>
              </a:solidFill>
            </a:endParaRPr>
          </a:p>
          <a:p>
            <a:pPr marL="0" indent="0">
              <a:buNone/>
            </a:pPr>
            <a:r>
              <a:rPr lang="en-AU" b="1" dirty="0">
                <a:solidFill>
                  <a:schemeClr val="accent1">
                    <a:lumMod val="75000"/>
                  </a:schemeClr>
                </a:solidFill>
              </a:rPr>
              <a:t>DISCUSS</a:t>
            </a:r>
            <a:endParaRPr lang="en-GB" dirty="0">
              <a:solidFill>
                <a:schemeClr val="accent1">
                  <a:lumMod val="75000"/>
                </a:schemeClr>
              </a:solidFill>
            </a:endParaRPr>
          </a:p>
          <a:p>
            <a:r>
              <a:rPr lang="en-US" dirty="0"/>
              <a:t>Is this the case at your school?   </a:t>
            </a:r>
          </a:p>
          <a:p>
            <a:r>
              <a:rPr lang="en-US" dirty="0"/>
              <a:t>Is it meeting the pedagogic needs of multilingual learners of English?</a:t>
            </a:r>
          </a:p>
          <a:p>
            <a:r>
              <a:rPr lang="en-US" dirty="0"/>
              <a:t>What needs to change?</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F27764B4-E170-A7E4-67C2-25B5FAE53529}"/>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sp>
        <p:nvSpPr>
          <p:cNvPr id="5" name="Title 1">
            <a:extLst>
              <a:ext uri="{FF2B5EF4-FFF2-40B4-BE49-F238E27FC236}">
                <a16:creationId xmlns:a16="http://schemas.microsoft.com/office/drawing/2014/main" id="{EAB48135-3FBF-684D-BC61-D524D3F11D4A}"/>
              </a:ext>
            </a:extLst>
          </p:cNvPr>
          <p:cNvSpPr>
            <a:spLocks noGrp="1"/>
          </p:cNvSpPr>
          <p:nvPr>
            <p:ph type="title"/>
          </p:nvPr>
        </p:nvSpPr>
        <p:spPr>
          <a:xfrm>
            <a:off x="838200" y="365126"/>
            <a:ext cx="10668000" cy="1038508"/>
          </a:xfrm>
        </p:spPr>
        <p:txBody>
          <a:bodyPr>
            <a:normAutofit/>
          </a:bodyPr>
          <a:lstStyle/>
          <a:p>
            <a:pPr>
              <a:lnSpc>
                <a:spcPct val="90000"/>
              </a:lnSpc>
            </a:pPr>
            <a:r>
              <a:rPr lang="en-US" sz="3000" dirty="0"/>
              <a:t>How is the (Students’ </a:t>
            </a:r>
            <a:r>
              <a:rPr lang="en-AU" sz="3000" b="1" kern="0" dirty="0">
                <a:effectLst/>
                <a:latin typeface="+mj-lt"/>
                <a:ea typeface="Times New Roman" panose="02020603050405020304" pitchFamily="18" charset="0"/>
              </a:rPr>
              <a:t>Need Asset-Based, Meaningful Learning</a:t>
            </a:r>
            <a:r>
              <a:rPr lang="en-AU" sz="3000" b="1" kern="0" dirty="0">
                <a:latin typeface="+mj-lt"/>
                <a:ea typeface="Times New Roman" panose="02020603050405020304" pitchFamily="18" charset="0"/>
              </a:rPr>
              <a:t>) </a:t>
            </a:r>
            <a:r>
              <a:rPr lang="en-US" sz="3000" dirty="0"/>
              <a:t>claim interpreted and what has been the result?</a:t>
            </a:r>
          </a:p>
        </p:txBody>
      </p:sp>
      <p:sp>
        <p:nvSpPr>
          <p:cNvPr id="2" name="TextBox 1">
            <a:extLst>
              <a:ext uri="{FF2B5EF4-FFF2-40B4-BE49-F238E27FC236}">
                <a16:creationId xmlns:a16="http://schemas.microsoft.com/office/drawing/2014/main" id="{CF95D956-2666-3472-E224-2837453C1259}"/>
              </a:ext>
            </a:extLst>
          </p:cNvPr>
          <p:cNvSpPr txBox="1"/>
          <p:nvPr/>
        </p:nvSpPr>
        <p:spPr>
          <a:xfrm>
            <a:off x="1049482" y="1403634"/>
            <a:ext cx="9902535" cy="369332"/>
          </a:xfrm>
          <a:prstGeom prst="rect">
            <a:avLst/>
          </a:prstGeom>
          <a:noFill/>
        </p:spPr>
        <p:txBody>
          <a:bodyPr wrap="square" rtlCol="0">
            <a:spAutoFit/>
          </a:bodyPr>
          <a:lstStyle/>
          <a:p>
            <a:r>
              <a:rPr lang="en-AU" b="1" i="0" u="none" strike="noStrike" dirty="0">
                <a:solidFill>
                  <a:srgbClr val="969FA4"/>
                </a:solidFill>
                <a:effectLst/>
                <a:latin typeface="Faustina"/>
              </a:rPr>
              <a:t>Students Need Asset-Based, Meaningful Learning: How does the Science of Reading deliver on this?</a:t>
            </a:r>
            <a:endParaRPr lang="en-US" dirty="0"/>
          </a:p>
        </p:txBody>
      </p:sp>
      <p:pic>
        <p:nvPicPr>
          <p:cNvPr id="6" name="Audio Recording 14 Nov 2023 at 10:33:19 am">
            <a:hlinkClick r:id="" action="ppaction://media"/>
            <a:extLst>
              <a:ext uri="{FF2B5EF4-FFF2-40B4-BE49-F238E27FC236}">
                <a16:creationId xmlns:a16="http://schemas.microsoft.com/office/drawing/2014/main" id="{94DB5F4F-40CB-3BAF-8630-27A9516197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75080547"/>
      </p:ext>
    </p:extLst>
  </p:cSld>
  <p:clrMapOvr>
    <a:masterClrMapping/>
  </p:clrMapOvr>
  <mc:AlternateContent xmlns:mc="http://schemas.openxmlformats.org/markup-compatibility/2006">
    <mc:Choice xmlns:p14="http://schemas.microsoft.com/office/powerpoint/2010/main" Requires="p14">
      <p:transition spd="slow" p14:dur="5000" advClick="0" advTm="36000">
        <p:fade/>
      </p:transition>
    </mc:Choice>
    <mc:Fallback>
      <p:transition spd="slow" advClick="0" advTm="3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B3D65-1B4A-3845-D773-98A6CCB10333}"/>
              </a:ext>
            </a:extLst>
          </p:cNvPr>
          <p:cNvSpPr>
            <a:spLocks noGrp="1"/>
          </p:cNvSpPr>
          <p:nvPr>
            <p:ph type="title"/>
          </p:nvPr>
        </p:nvSpPr>
        <p:spPr/>
        <p:txBody>
          <a:bodyPr>
            <a:noAutofit/>
          </a:bodyPr>
          <a:lstStyle/>
          <a:p>
            <a:r>
              <a:rPr lang="en-US" sz="4000"/>
              <a:t>What is missing from the current conversation about teaching reading? </a:t>
            </a:r>
            <a:endParaRPr lang="en-US" sz="4000" dirty="0"/>
          </a:p>
        </p:txBody>
      </p:sp>
      <p:graphicFrame>
        <p:nvGraphicFramePr>
          <p:cNvPr id="8" name="Content Placeholder 2">
            <a:extLst>
              <a:ext uri="{FF2B5EF4-FFF2-40B4-BE49-F238E27FC236}">
                <a16:creationId xmlns:a16="http://schemas.microsoft.com/office/drawing/2014/main" id="{F853C382-56C5-BD8A-1F42-9427C22B5A54}"/>
              </a:ext>
            </a:extLst>
          </p:cNvPr>
          <p:cNvGraphicFramePr>
            <a:graphicFrameLocks noGrp="1"/>
          </p:cNvGraphicFramePr>
          <p:nvPr>
            <p:ph idx="1"/>
            <p:extLst>
              <p:ext uri="{D42A27DB-BD31-4B8C-83A1-F6EECF244321}">
                <p14:modId xmlns:p14="http://schemas.microsoft.com/office/powerpoint/2010/main" val="455039252"/>
              </p:ext>
            </p:extLst>
          </p:nvPr>
        </p:nvGraphicFramePr>
        <p:xfrm>
          <a:off x="825137" y="1754503"/>
          <a:ext cx="10515600" cy="4236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F914E8D0-89B9-DAD4-9E18-1A2DF2FF4D7D}"/>
              </a:ext>
            </a:extLst>
          </p:cNvPr>
          <p:cNvSpPr>
            <a:spLocks noGrp="1"/>
          </p:cNvSpPr>
          <p:nvPr>
            <p:ph type="ftr" sz="quarter" idx="11"/>
          </p:nvPr>
        </p:nvSpPr>
        <p:spPr>
          <a:xfrm>
            <a:off x="838200" y="6441664"/>
            <a:ext cx="10657114"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pic>
        <p:nvPicPr>
          <p:cNvPr id="3" name="Audio Recording 14 Nov 2023 at 10:36:59 am">
            <a:hlinkClick r:id="" action="ppaction://media"/>
            <a:extLst>
              <a:ext uri="{FF2B5EF4-FFF2-40B4-BE49-F238E27FC236}">
                <a16:creationId xmlns:a16="http://schemas.microsoft.com/office/drawing/2014/main" id="{3C8A509C-4E24-6575-F2B0-5455D8C173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87631974"/>
      </p:ext>
    </p:extLst>
  </p:cSld>
  <p:clrMapOvr>
    <a:masterClrMapping/>
  </p:clrMapOvr>
  <mc:AlternateContent xmlns:mc="http://schemas.openxmlformats.org/markup-compatibility/2006">
    <mc:Choice xmlns:p14="http://schemas.microsoft.com/office/powerpoint/2010/main" Requires="p14">
      <p:transition spd="slow" p14:dur="5000" advClick="0" advTm="105000">
        <p:fade/>
      </p:transition>
    </mc:Choice>
    <mc:Fallback>
      <p:transition spd="slow" advClick="0" advTm="10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5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B6363-B86F-40A3-8902-DFA61F46B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C8F9A-AD48-C0D3-3C52-A3AC89566E36}"/>
              </a:ext>
            </a:extLst>
          </p:cNvPr>
          <p:cNvSpPr>
            <a:spLocks noGrp="1"/>
          </p:cNvSpPr>
          <p:nvPr>
            <p:ph type="title"/>
          </p:nvPr>
        </p:nvSpPr>
        <p:spPr>
          <a:xfrm>
            <a:off x="838200" y="780444"/>
            <a:ext cx="4030834" cy="5391756"/>
          </a:xfrm>
        </p:spPr>
        <p:txBody>
          <a:bodyPr anchor="t">
            <a:normAutofit/>
          </a:bodyPr>
          <a:lstStyle/>
          <a:p>
            <a:r>
              <a:rPr lang="en-US" dirty="0"/>
              <a:t>What has been the result of the Science of Reading Movement?</a:t>
            </a:r>
          </a:p>
        </p:txBody>
      </p:sp>
      <p:sp>
        <p:nvSpPr>
          <p:cNvPr id="5" name="Footer Placeholder 3">
            <a:extLst>
              <a:ext uri="{FF2B5EF4-FFF2-40B4-BE49-F238E27FC236}">
                <a16:creationId xmlns:a16="http://schemas.microsoft.com/office/drawing/2014/main" id="{7A68DB05-4618-418D-F5AA-017344E5E338}"/>
              </a:ext>
            </a:extLst>
          </p:cNvPr>
          <p:cNvSpPr>
            <a:spLocks noGrp="1"/>
          </p:cNvSpPr>
          <p:nvPr>
            <p:ph type="ftr" sz="quarter" idx="11"/>
          </p:nvPr>
        </p:nvSpPr>
        <p:spPr>
          <a:xfrm>
            <a:off x="444137" y="6356350"/>
            <a:ext cx="11014165"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grpSp>
        <p:nvGrpSpPr>
          <p:cNvPr id="22" name="Group 21">
            <a:extLst>
              <a:ext uri="{FF2B5EF4-FFF2-40B4-BE49-F238E27FC236}">
                <a16:creationId xmlns:a16="http://schemas.microsoft.com/office/drawing/2014/main" id="{46105533-0D66-0686-1784-A5C05B7E9A72}"/>
              </a:ext>
            </a:extLst>
          </p:cNvPr>
          <p:cNvGrpSpPr/>
          <p:nvPr/>
        </p:nvGrpSpPr>
        <p:grpSpPr>
          <a:xfrm>
            <a:off x="4606085" y="3800034"/>
            <a:ext cx="7476187" cy="2235006"/>
            <a:chOff x="0" y="3297459"/>
            <a:chExt cx="5762564" cy="794124"/>
          </a:xfrm>
        </p:grpSpPr>
        <p:sp>
          <p:nvSpPr>
            <p:cNvPr id="23" name="Rounded Rectangle 22">
              <a:extLst>
                <a:ext uri="{FF2B5EF4-FFF2-40B4-BE49-F238E27FC236}">
                  <a16:creationId xmlns:a16="http://schemas.microsoft.com/office/drawing/2014/main" id="{261DFE92-952B-74B2-BC17-B08AE46399B7}"/>
                </a:ext>
              </a:extLst>
            </p:cNvPr>
            <p:cNvSpPr/>
            <p:nvPr/>
          </p:nvSpPr>
          <p:spPr>
            <a:xfrm>
              <a:off x="0" y="3297459"/>
              <a:ext cx="5762564" cy="794124"/>
            </a:xfrm>
            <a:prstGeom prst="roundRect">
              <a:avLst/>
            </a:prstGeom>
          </p:spPr>
          <p:style>
            <a:lnRef idx="2">
              <a:schemeClr val="lt1">
                <a:hueOff val="0"/>
                <a:satOff val="0"/>
                <a:lumOff val="0"/>
                <a:alphaOff val="0"/>
              </a:schemeClr>
            </a:lnRef>
            <a:fillRef idx="1">
              <a:schemeClr val="accent2">
                <a:hueOff val="-5936795"/>
                <a:satOff val="0"/>
                <a:lumOff val="-24118"/>
                <a:alphaOff val="0"/>
              </a:schemeClr>
            </a:fillRef>
            <a:effectRef idx="0">
              <a:schemeClr val="accent2">
                <a:hueOff val="-5936795"/>
                <a:satOff val="0"/>
                <a:lumOff val="-24118"/>
                <a:alphaOff val="0"/>
              </a:schemeClr>
            </a:effectRef>
            <a:fontRef idx="minor">
              <a:schemeClr val="lt1"/>
            </a:fontRef>
          </p:style>
          <p:txBody>
            <a:bodyPr/>
            <a:lstStyle/>
            <a:p>
              <a:endParaRPr lang="en-US"/>
            </a:p>
          </p:txBody>
        </p:sp>
        <p:sp>
          <p:nvSpPr>
            <p:cNvPr id="24" name="Rounded Rectangle 4">
              <a:extLst>
                <a:ext uri="{FF2B5EF4-FFF2-40B4-BE49-F238E27FC236}">
                  <a16:creationId xmlns:a16="http://schemas.microsoft.com/office/drawing/2014/main" id="{64F79B1A-3153-D89B-C130-CE91DDD1DA0C}"/>
                </a:ext>
              </a:extLst>
            </p:cNvPr>
            <p:cNvSpPr txBox="1"/>
            <p:nvPr/>
          </p:nvSpPr>
          <p:spPr>
            <a:xfrm>
              <a:off x="38766" y="3336225"/>
              <a:ext cx="5685032" cy="716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1" kern="1200" dirty="0"/>
                <a:t>We URGE POLICY MAKERS AND PRACTITIONERS TO ENGAGE IN A CRITICAL DIALOGUE WHICH ENSURES THAT READING INSTRUCTION KEEPS THE ULTIMATE GOAL OF EDUCATION AND LITERACY FRONT AND CENTER: “LEARNING TO COMMUNICATE, READ, AND WRITE AS A MEANS OF EXPRESSION TO GAIN KNOWLEDGE BY ACCESSING STORIES, INFORMATION, AND VOICES ACROSS TIME AND ACROSS THE WORLD” (</a:t>
              </a:r>
              <a:r>
                <a:rPr lang="en-AU" sz="1400" b="0" i="1" kern="1200" dirty="0"/>
                <a:t>National Committee for Effective Literacy, 2022, p. 3; Darling-Hammond et al., 2020).</a:t>
              </a:r>
              <a:endParaRPr lang="en-US" sz="1400" b="0" i="1" kern="1200" dirty="0"/>
            </a:p>
          </p:txBody>
        </p:sp>
      </p:grpSp>
      <p:grpSp>
        <p:nvGrpSpPr>
          <p:cNvPr id="25" name="Group 24">
            <a:extLst>
              <a:ext uri="{FF2B5EF4-FFF2-40B4-BE49-F238E27FC236}">
                <a16:creationId xmlns:a16="http://schemas.microsoft.com/office/drawing/2014/main" id="{BD347BDE-24BF-7920-ABD1-80957713E452}"/>
              </a:ext>
            </a:extLst>
          </p:cNvPr>
          <p:cNvGrpSpPr/>
          <p:nvPr/>
        </p:nvGrpSpPr>
        <p:grpSpPr>
          <a:xfrm>
            <a:off x="4572243" y="345771"/>
            <a:ext cx="7461504" cy="1036164"/>
            <a:chOff x="0" y="1407863"/>
            <a:chExt cx="5762564" cy="510440"/>
          </a:xfrm>
        </p:grpSpPr>
        <p:sp>
          <p:nvSpPr>
            <p:cNvPr id="26" name="Rounded Rectangle 25">
              <a:extLst>
                <a:ext uri="{FF2B5EF4-FFF2-40B4-BE49-F238E27FC236}">
                  <a16:creationId xmlns:a16="http://schemas.microsoft.com/office/drawing/2014/main" id="{FE52C504-760B-EFDB-F0EC-9607C226A19D}"/>
                </a:ext>
              </a:extLst>
            </p:cNvPr>
            <p:cNvSpPr/>
            <p:nvPr/>
          </p:nvSpPr>
          <p:spPr>
            <a:xfrm>
              <a:off x="0" y="1490920"/>
              <a:ext cx="5762564" cy="39088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7" name="Rounded Rectangle 4">
              <a:extLst>
                <a:ext uri="{FF2B5EF4-FFF2-40B4-BE49-F238E27FC236}">
                  <a16:creationId xmlns:a16="http://schemas.microsoft.com/office/drawing/2014/main" id="{840CFC15-B1C0-259E-0B31-D2FC72AD1B92}"/>
                </a:ext>
              </a:extLst>
            </p:cNvPr>
            <p:cNvSpPr txBox="1"/>
            <p:nvPr/>
          </p:nvSpPr>
          <p:spPr>
            <a:xfrm>
              <a:off x="0" y="1407863"/>
              <a:ext cx="5724400" cy="5104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b="0" kern="1200" dirty="0"/>
                <a:t>The science of reading movement has been </a:t>
              </a:r>
              <a:r>
                <a:rPr lang="en-AU" sz="1600" b="1" kern="1200" dirty="0"/>
                <a:t>ALLOWED TO HIJACK THE MORE NUANCED RESEARCH BASE THAT INFORMS THE SCIENCE OF READING. </a:t>
              </a:r>
              <a:endParaRPr lang="en-US" sz="1600" b="1" kern="1200" dirty="0"/>
            </a:p>
          </p:txBody>
        </p:sp>
      </p:grpSp>
      <p:grpSp>
        <p:nvGrpSpPr>
          <p:cNvPr id="28" name="Group 27">
            <a:extLst>
              <a:ext uri="{FF2B5EF4-FFF2-40B4-BE49-F238E27FC236}">
                <a16:creationId xmlns:a16="http://schemas.microsoft.com/office/drawing/2014/main" id="{C899359C-D6B7-FD49-CA88-39D4425786AD}"/>
              </a:ext>
            </a:extLst>
          </p:cNvPr>
          <p:cNvGrpSpPr/>
          <p:nvPr/>
        </p:nvGrpSpPr>
        <p:grpSpPr>
          <a:xfrm>
            <a:off x="4572242" y="1453750"/>
            <a:ext cx="7510029" cy="925654"/>
            <a:chOff x="0" y="2123558"/>
            <a:chExt cx="5762564" cy="531948"/>
          </a:xfrm>
        </p:grpSpPr>
        <p:sp>
          <p:nvSpPr>
            <p:cNvPr id="29" name="Rounded Rectangle 28">
              <a:extLst>
                <a:ext uri="{FF2B5EF4-FFF2-40B4-BE49-F238E27FC236}">
                  <a16:creationId xmlns:a16="http://schemas.microsoft.com/office/drawing/2014/main" id="{8E227C4D-40A5-D315-7346-790DF78D61EC}"/>
                </a:ext>
              </a:extLst>
            </p:cNvPr>
            <p:cNvSpPr/>
            <p:nvPr/>
          </p:nvSpPr>
          <p:spPr>
            <a:xfrm>
              <a:off x="0" y="2123558"/>
              <a:ext cx="5762564" cy="531948"/>
            </a:xfrm>
            <a:prstGeom prst="roundRect">
              <a:avLst/>
            </a:prstGeom>
          </p:spPr>
          <p:style>
            <a:lnRef idx="2">
              <a:schemeClr val="lt1">
                <a:hueOff val="0"/>
                <a:satOff val="0"/>
                <a:lumOff val="0"/>
                <a:alphaOff val="0"/>
              </a:schemeClr>
            </a:lnRef>
            <a:fillRef idx="1">
              <a:schemeClr val="accent2">
                <a:hueOff val="-1978932"/>
                <a:satOff val="0"/>
                <a:lumOff val="-8039"/>
                <a:alphaOff val="0"/>
              </a:schemeClr>
            </a:fillRef>
            <a:effectRef idx="0">
              <a:schemeClr val="accent2">
                <a:hueOff val="-1978932"/>
                <a:satOff val="0"/>
                <a:lumOff val="-8039"/>
                <a:alphaOff val="0"/>
              </a:schemeClr>
            </a:effectRef>
            <a:fontRef idx="minor">
              <a:schemeClr val="lt1"/>
            </a:fontRef>
          </p:style>
          <p:txBody>
            <a:bodyPr/>
            <a:lstStyle/>
            <a:p>
              <a:endParaRPr lang="en-US"/>
            </a:p>
          </p:txBody>
        </p:sp>
        <p:sp>
          <p:nvSpPr>
            <p:cNvPr id="30" name="Rounded Rectangle 4">
              <a:extLst>
                <a:ext uri="{FF2B5EF4-FFF2-40B4-BE49-F238E27FC236}">
                  <a16:creationId xmlns:a16="http://schemas.microsoft.com/office/drawing/2014/main" id="{721DDA54-EF35-50A7-D755-96C543BE8BCF}"/>
                </a:ext>
              </a:extLst>
            </p:cNvPr>
            <p:cNvSpPr txBox="1"/>
            <p:nvPr/>
          </p:nvSpPr>
          <p:spPr>
            <a:xfrm>
              <a:off x="25968" y="2149526"/>
              <a:ext cx="5710628" cy="480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t>It also has </a:t>
              </a:r>
              <a:r>
                <a:rPr lang="en-AU" sz="1600" b="1" kern="1200" dirty="0"/>
                <a:t>POSITIONED TEACHING AS A SIMPLISTIC TECHNICAL ACT AND TEACHERS AS TECHNICIANS</a:t>
              </a:r>
              <a:r>
                <a:rPr lang="en-AU" sz="1600" kern="1200" dirty="0"/>
                <a:t> who are expected to implement what has been given to them.</a:t>
              </a:r>
              <a:endParaRPr lang="en-US" sz="1600" kern="1200" dirty="0"/>
            </a:p>
          </p:txBody>
        </p:sp>
      </p:grpSp>
      <p:grpSp>
        <p:nvGrpSpPr>
          <p:cNvPr id="31" name="Group 30">
            <a:extLst>
              <a:ext uri="{FF2B5EF4-FFF2-40B4-BE49-F238E27FC236}">
                <a16:creationId xmlns:a16="http://schemas.microsoft.com/office/drawing/2014/main" id="{A606D014-75B5-FE77-11E5-14B94EB1DE00}"/>
              </a:ext>
            </a:extLst>
          </p:cNvPr>
          <p:cNvGrpSpPr/>
          <p:nvPr/>
        </p:nvGrpSpPr>
        <p:grpSpPr>
          <a:xfrm>
            <a:off x="4572242" y="2651802"/>
            <a:ext cx="7510029" cy="801815"/>
            <a:chOff x="0" y="2574013"/>
            <a:chExt cx="5762564" cy="801815"/>
          </a:xfrm>
        </p:grpSpPr>
        <p:sp>
          <p:nvSpPr>
            <p:cNvPr id="32" name="Rounded Rectangle 31">
              <a:extLst>
                <a:ext uri="{FF2B5EF4-FFF2-40B4-BE49-F238E27FC236}">
                  <a16:creationId xmlns:a16="http://schemas.microsoft.com/office/drawing/2014/main" id="{15112440-2DC1-293A-101A-A8E84F1B9587}"/>
                </a:ext>
              </a:extLst>
            </p:cNvPr>
            <p:cNvSpPr/>
            <p:nvPr/>
          </p:nvSpPr>
          <p:spPr>
            <a:xfrm>
              <a:off x="0" y="2574013"/>
              <a:ext cx="5762564" cy="801815"/>
            </a:xfrm>
            <a:prstGeom prst="roundRect">
              <a:avLst/>
            </a:prstGeom>
          </p:spPr>
          <p:style>
            <a:lnRef idx="2">
              <a:schemeClr val="lt1">
                <a:hueOff val="0"/>
                <a:satOff val="0"/>
                <a:lumOff val="0"/>
                <a:alphaOff val="0"/>
              </a:schemeClr>
            </a:lnRef>
            <a:fillRef idx="1">
              <a:schemeClr val="accent2">
                <a:hueOff val="-3957863"/>
                <a:satOff val="0"/>
                <a:lumOff val="-16079"/>
                <a:alphaOff val="0"/>
              </a:schemeClr>
            </a:fillRef>
            <a:effectRef idx="0">
              <a:schemeClr val="accent2">
                <a:hueOff val="-3957863"/>
                <a:satOff val="0"/>
                <a:lumOff val="-16079"/>
                <a:alphaOff val="0"/>
              </a:schemeClr>
            </a:effectRef>
            <a:fontRef idx="minor">
              <a:schemeClr val="lt1"/>
            </a:fontRef>
          </p:style>
          <p:txBody>
            <a:bodyPr/>
            <a:lstStyle/>
            <a:p>
              <a:endParaRPr lang="en-US"/>
            </a:p>
          </p:txBody>
        </p:sp>
        <p:sp>
          <p:nvSpPr>
            <p:cNvPr id="33" name="Rounded Rectangle 4">
              <a:extLst>
                <a:ext uri="{FF2B5EF4-FFF2-40B4-BE49-F238E27FC236}">
                  <a16:creationId xmlns:a16="http://schemas.microsoft.com/office/drawing/2014/main" id="{9E3649F9-7CA9-970D-C7A9-FAE39F82189E}"/>
                </a:ext>
              </a:extLst>
            </p:cNvPr>
            <p:cNvSpPr txBox="1"/>
            <p:nvPr/>
          </p:nvSpPr>
          <p:spPr>
            <a:xfrm>
              <a:off x="39141" y="2613154"/>
              <a:ext cx="5684282" cy="723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We know teaching is more than that and </a:t>
              </a:r>
              <a:r>
                <a:rPr lang="en-AU" sz="2000" b="1" kern="1200" dirty="0"/>
                <a:t>TEACHERS’ FEEDBACK AND VOICES NEED TO BE HEARD. </a:t>
              </a:r>
              <a:endParaRPr lang="en-US" sz="2000" b="1" kern="1200" dirty="0"/>
            </a:p>
          </p:txBody>
        </p:sp>
      </p:grpSp>
      <p:pic>
        <p:nvPicPr>
          <p:cNvPr id="3" name="Audio Recording 14 Nov 2023 at 10:40:20 am">
            <a:hlinkClick r:id="" action="ppaction://media"/>
            <a:extLst>
              <a:ext uri="{FF2B5EF4-FFF2-40B4-BE49-F238E27FC236}">
                <a16:creationId xmlns:a16="http://schemas.microsoft.com/office/drawing/2014/main" id="{28156673-65D7-7BB9-0DD3-09D1DD5762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181757212"/>
      </p:ext>
    </p:extLst>
  </p:cSld>
  <p:clrMapOvr>
    <a:masterClrMapping/>
  </p:clrMapOvr>
  <mc:AlternateContent xmlns:mc="http://schemas.openxmlformats.org/markup-compatibility/2006">
    <mc:Choice xmlns:p14="http://schemas.microsoft.com/office/powerpoint/2010/main" Requires="p14">
      <p:transition spd="slow" p14:dur="5000" advClick="0" advTm="93000">
        <p:fade/>
      </p:transition>
    </mc:Choice>
    <mc:Fallback>
      <p:transition spd="slow" advClick="0" advTm="9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8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2F54-8DF1-F591-DFEB-75BD5917111E}"/>
              </a:ext>
            </a:extLst>
          </p:cNvPr>
          <p:cNvSpPr>
            <a:spLocks noGrp="1"/>
          </p:cNvSpPr>
          <p:nvPr>
            <p:ph type="title"/>
          </p:nvPr>
        </p:nvSpPr>
        <p:spPr/>
        <p:txBody>
          <a:bodyPr/>
          <a:lstStyle/>
          <a:p>
            <a:r>
              <a:rPr lang="en-US" dirty="0"/>
              <a:t>Discuss/Brainstorm</a:t>
            </a:r>
          </a:p>
        </p:txBody>
      </p:sp>
      <p:sp>
        <p:nvSpPr>
          <p:cNvPr id="3" name="Content Placeholder 2">
            <a:extLst>
              <a:ext uri="{FF2B5EF4-FFF2-40B4-BE49-F238E27FC236}">
                <a16:creationId xmlns:a16="http://schemas.microsoft.com/office/drawing/2014/main" id="{173C4FD4-5A11-457D-1EAB-904FDBD4625F}"/>
              </a:ext>
            </a:extLst>
          </p:cNvPr>
          <p:cNvSpPr>
            <a:spLocks noGrp="1"/>
          </p:cNvSpPr>
          <p:nvPr>
            <p:ph idx="1"/>
          </p:nvPr>
        </p:nvSpPr>
        <p:spPr/>
        <p:txBody>
          <a:bodyPr/>
          <a:lstStyle/>
          <a:p>
            <a:pPr algn="ctr"/>
            <a:r>
              <a:rPr lang="en-US" b="1" dirty="0"/>
              <a:t>Actions </a:t>
            </a:r>
            <a:r>
              <a:rPr lang="en-US" dirty="0"/>
              <a:t>that can be taken at our school to meet the needs of Multilingual students learning to read in a language they are/should be </a:t>
            </a:r>
            <a:r>
              <a:rPr lang="en-US" b="1" dirty="0"/>
              <a:t>learning to speak</a:t>
            </a:r>
            <a:r>
              <a:rPr lang="en-US" dirty="0"/>
              <a:t>, </a:t>
            </a:r>
            <a:r>
              <a:rPr lang="en-US" b="1" dirty="0"/>
              <a:t>prior to achieving literacy</a:t>
            </a:r>
            <a:r>
              <a:rPr lang="en-US" dirty="0"/>
              <a:t> in the new language such that they can </a:t>
            </a:r>
            <a:r>
              <a:rPr lang="en-US" b="1" dirty="0"/>
              <a:t>comprehend the social and cultural meaning of the additional language</a:t>
            </a:r>
            <a:r>
              <a:rPr lang="en-US" dirty="0"/>
              <a:t> as they become literate.</a:t>
            </a:r>
          </a:p>
        </p:txBody>
      </p:sp>
      <p:sp>
        <p:nvSpPr>
          <p:cNvPr id="4" name="Footer Placeholder 3">
            <a:extLst>
              <a:ext uri="{FF2B5EF4-FFF2-40B4-BE49-F238E27FC236}">
                <a16:creationId xmlns:a16="http://schemas.microsoft.com/office/drawing/2014/main" id="{55C939BB-730C-3624-F303-BE609A019196}"/>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pic>
        <p:nvPicPr>
          <p:cNvPr id="5" name="Audio Recording 14 Nov 2023 at 10:45:07 am">
            <a:hlinkClick r:id="" action="ppaction://media"/>
            <a:extLst>
              <a:ext uri="{FF2B5EF4-FFF2-40B4-BE49-F238E27FC236}">
                <a16:creationId xmlns:a16="http://schemas.microsoft.com/office/drawing/2014/main" id="{3EED186B-1020-F3B9-2FED-0079F7B6B8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9701657"/>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B6363-B86F-40A3-8902-DFA61F46B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1DE24-8DC3-6234-3D30-9F9EF7174632}"/>
              </a:ext>
            </a:extLst>
          </p:cNvPr>
          <p:cNvSpPr>
            <a:spLocks noGrp="1"/>
          </p:cNvSpPr>
          <p:nvPr>
            <p:ph type="title"/>
          </p:nvPr>
        </p:nvSpPr>
        <p:spPr>
          <a:xfrm>
            <a:off x="838200" y="780444"/>
            <a:ext cx="4030834" cy="5391756"/>
          </a:xfrm>
        </p:spPr>
        <p:txBody>
          <a:bodyPr anchor="t">
            <a:normAutofit/>
          </a:bodyPr>
          <a:lstStyle/>
          <a:p>
            <a:pPr>
              <a:lnSpc>
                <a:spcPct val="90000"/>
              </a:lnSpc>
            </a:pPr>
            <a:r>
              <a:rPr lang="en-US" sz="4200"/>
              <a:t>Whose science is being listened to/heard in the current movements in teaching reading?</a:t>
            </a:r>
          </a:p>
        </p:txBody>
      </p:sp>
      <p:graphicFrame>
        <p:nvGraphicFramePr>
          <p:cNvPr id="6" name="Content Placeholder 2">
            <a:extLst>
              <a:ext uri="{FF2B5EF4-FFF2-40B4-BE49-F238E27FC236}">
                <a16:creationId xmlns:a16="http://schemas.microsoft.com/office/drawing/2014/main" id="{88DA6044-A26B-834E-4F36-E39CE5A01451}"/>
              </a:ext>
            </a:extLst>
          </p:cNvPr>
          <p:cNvGraphicFramePr>
            <a:graphicFrameLocks noGrp="1"/>
          </p:cNvGraphicFramePr>
          <p:nvPr>
            <p:ph idx="1"/>
            <p:extLst>
              <p:ext uri="{D42A27DB-BD31-4B8C-83A1-F6EECF244321}">
                <p14:modId xmlns:p14="http://schemas.microsoft.com/office/powerpoint/2010/main" val="1892326392"/>
              </p:ext>
            </p:extLst>
          </p:nvPr>
        </p:nvGraphicFramePr>
        <p:xfrm>
          <a:off x="5591236" y="780445"/>
          <a:ext cx="5762564" cy="5256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3">
            <a:extLst>
              <a:ext uri="{FF2B5EF4-FFF2-40B4-BE49-F238E27FC236}">
                <a16:creationId xmlns:a16="http://schemas.microsoft.com/office/drawing/2014/main" id="{B42CCB31-E93E-E2D6-B0B8-84CF607F3B67}"/>
              </a:ext>
            </a:extLst>
          </p:cNvPr>
          <p:cNvSpPr>
            <a:spLocks noGrp="1"/>
          </p:cNvSpPr>
          <p:nvPr>
            <p:ph type="ftr" sz="quarter" idx="11"/>
          </p:nvPr>
        </p:nvSpPr>
        <p:spPr>
          <a:xfrm>
            <a:off x="444137" y="6356350"/>
            <a:ext cx="11014165"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pic>
        <p:nvPicPr>
          <p:cNvPr id="3" name="Audio Recording 14 Nov 2023 at 9:49:14 am">
            <a:hlinkClick r:id="" action="ppaction://media"/>
            <a:extLst>
              <a:ext uri="{FF2B5EF4-FFF2-40B4-BE49-F238E27FC236}">
                <a16:creationId xmlns:a16="http://schemas.microsoft.com/office/drawing/2014/main" id="{41569321-FE31-D7A1-EE66-339BB3B1319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15242253"/>
      </p:ext>
    </p:extLst>
  </p:cSld>
  <p:clrMapOvr>
    <a:masterClrMapping/>
  </p:clrMapOvr>
  <mc:AlternateContent xmlns:mc="http://schemas.openxmlformats.org/markup-compatibility/2006">
    <mc:Choice xmlns:p14="http://schemas.microsoft.com/office/powerpoint/2010/main" Requires="p14">
      <p:transition spd="slow" p14:dur="5000" advClick="0" advTm="88000">
        <p:fade/>
      </p:transition>
    </mc:Choice>
    <mc:Fallback>
      <p:transition spd="slow" advClick="0" advTm="8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4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EE047-B8E0-32FB-21DE-5C30D4C54EF4}"/>
              </a:ext>
            </a:extLst>
          </p:cNvPr>
          <p:cNvSpPr>
            <a:spLocks noGrp="1"/>
          </p:cNvSpPr>
          <p:nvPr>
            <p:ph type="title"/>
          </p:nvPr>
        </p:nvSpPr>
        <p:spPr>
          <a:xfrm>
            <a:off x="838200" y="365126"/>
            <a:ext cx="10668000" cy="1038508"/>
          </a:xfrm>
        </p:spPr>
        <p:txBody>
          <a:bodyPr>
            <a:normAutofit/>
          </a:bodyPr>
          <a:lstStyle/>
          <a:p>
            <a:pPr>
              <a:lnSpc>
                <a:spcPct val="90000"/>
              </a:lnSpc>
            </a:pPr>
            <a:r>
              <a:rPr lang="en-US" sz="2600"/>
              <a:t>Does the Science of Reading represent/reflect the way a student learns to read through English as their ADDITIONAL language?</a:t>
            </a:r>
          </a:p>
        </p:txBody>
      </p:sp>
      <p:graphicFrame>
        <p:nvGraphicFramePr>
          <p:cNvPr id="13" name="Content Placeholder 2">
            <a:extLst>
              <a:ext uri="{FF2B5EF4-FFF2-40B4-BE49-F238E27FC236}">
                <a16:creationId xmlns:a16="http://schemas.microsoft.com/office/drawing/2014/main" id="{3AADFEFB-F129-7DE3-049A-D30BE6719EA7}"/>
              </a:ext>
            </a:extLst>
          </p:cNvPr>
          <p:cNvGraphicFramePr>
            <a:graphicFrameLocks noGrp="1"/>
          </p:cNvGraphicFramePr>
          <p:nvPr>
            <p:ph idx="1"/>
            <p:extLst>
              <p:ext uri="{D42A27DB-BD31-4B8C-83A1-F6EECF244321}">
                <p14:modId xmlns:p14="http://schemas.microsoft.com/office/powerpoint/2010/main" val="1137401317"/>
              </p:ext>
            </p:extLst>
          </p:nvPr>
        </p:nvGraphicFramePr>
        <p:xfrm>
          <a:off x="838200" y="1941513"/>
          <a:ext cx="10515600" cy="4235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3">
            <a:extLst>
              <a:ext uri="{FF2B5EF4-FFF2-40B4-BE49-F238E27FC236}">
                <a16:creationId xmlns:a16="http://schemas.microsoft.com/office/drawing/2014/main" id="{219BC7ED-FC44-AB46-ECD8-1A43D445D61B}"/>
              </a:ext>
            </a:extLst>
          </p:cNvPr>
          <p:cNvSpPr>
            <a:spLocks noGrp="1"/>
          </p:cNvSpPr>
          <p:nvPr>
            <p:ph type="ftr" sz="quarter" idx="11"/>
          </p:nvPr>
        </p:nvSpPr>
        <p:spPr>
          <a:xfrm>
            <a:off x="444137" y="6356350"/>
            <a:ext cx="11014165"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pic>
        <p:nvPicPr>
          <p:cNvPr id="3" name="Audio Recording 14 Nov 2023 at 9:52:09 am">
            <a:hlinkClick r:id="" action="ppaction://media"/>
            <a:extLst>
              <a:ext uri="{FF2B5EF4-FFF2-40B4-BE49-F238E27FC236}">
                <a16:creationId xmlns:a16="http://schemas.microsoft.com/office/drawing/2014/main" id="{BE5DCCE1-5A57-1E5B-8E1B-F63D9B6FFC0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03725386"/>
      </p:ext>
    </p:extLst>
  </p:cSld>
  <p:clrMapOvr>
    <a:masterClrMapping/>
  </p:clrMapOvr>
  <mc:AlternateContent xmlns:mc="http://schemas.openxmlformats.org/markup-compatibility/2006">
    <mc:Choice xmlns:p14="http://schemas.microsoft.com/office/powerpoint/2010/main" Requires="p14">
      <p:transition spd="slow" p14:dur="5000" advClick="0" advTm="59000">
        <p:fade/>
      </p:transition>
    </mc:Choice>
    <mc:Fallback>
      <p:transition spd="slow" advClick="0" advTm="5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61EB98-E0C4-4B95-984A-E7D9DFAD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20391-0D93-00F3-4FC7-4182B47BCA93}"/>
              </a:ext>
            </a:extLst>
          </p:cNvPr>
          <p:cNvSpPr>
            <a:spLocks noGrp="1"/>
          </p:cNvSpPr>
          <p:nvPr>
            <p:ph type="title"/>
          </p:nvPr>
        </p:nvSpPr>
        <p:spPr>
          <a:xfrm>
            <a:off x="838200" y="365125"/>
            <a:ext cx="10515601" cy="1795655"/>
          </a:xfrm>
        </p:spPr>
        <p:txBody>
          <a:bodyPr>
            <a:normAutofit/>
          </a:bodyPr>
          <a:lstStyle/>
          <a:p>
            <a:pPr>
              <a:lnSpc>
                <a:spcPct val="90000"/>
              </a:lnSpc>
            </a:pPr>
            <a:r>
              <a:rPr lang="en-US" sz="3400"/>
              <a:t>What is missing in the Science of Reading for students who are learning to read in a language they are in the process of learning?</a:t>
            </a:r>
          </a:p>
        </p:txBody>
      </p:sp>
      <p:graphicFrame>
        <p:nvGraphicFramePr>
          <p:cNvPr id="6" name="Content Placeholder 2">
            <a:extLst>
              <a:ext uri="{FF2B5EF4-FFF2-40B4-BE49-F238E27FC236}">
                <a16:creationId xmlns:a16="http://schemas.microsoft.com/office/drawing/2014/main" id="{B4FBFAC9-32D7-B1FC-EED5-A9A3E0C7D671}"/>
              </a:ext>
            </a:extLst>
          </p:cNvPr>
          <p:cNvGraphicFramePr>
            <a:graphicFrameLocks noGrp="1"/>
          </p:cNvGraphicFramePr>
          <p:nvPr>
            <p:ph idx="1"/>
            <p:extLst>
              <p:ext uri="{D42A27DB-BD31-4B8C-83A1-F6EECF244321}">
                <p14:modId xmlns:p14="http://schemas.microsoft.com/office/powerpoint/2010/main" val="1995979574"/>
              </p:ext>
            </p:extLst>
          </p:nvPr>
        </p:nvGraphicFramePr>
        <p:xfrm>
          <a:off x="838200" y="2399571"/>
          <a:ext cx="10515600" cy="3777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3">
            <a:extLst>
              <a:ext uri="{FF2B5EF4-FFF2-40B4-BE49-F238E27FC236}">
                <a16:creationId xmlns:a16="http://schemas.microsoft.com/office/drawing/2014/main" id="{CF27898C-1DAE-95BC-C8C5-3041082DAA95}"/>
              </a:ext>
            </a:extLst>
          </p:cNvPr>
          <p:cNvSpPr>
            <a:spLocks noGrp="1"/>
          </p:cNvSpPr>
          <p:nvPr>
            <p:ph type="ftr" sz="quarter" idx="11"/>
          </p:nvPr>
        </p:nvSpPr>
        <p:spPr>
          <a:xfrm>
            <a:off x="444137" y="6356350"/>
            <a:ext cx="11014165"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sp>
        <p:nvSpPr>
          <p:cNvPr id="3" name="TextBox 2">
            <a:extLst>
              <a:ext uri="{FF2B5EF4-FFF2-40B4-BE49-F238E27FC236}">
                <a16:creationId xmlns:a16="http://schemas.microsoft.com/office/drawing/2014/main" id="{A0B45E0D-CAA0-1628-CEF4-69561A344B98}"/>
              </a:ext>
            </a:extLst>
          </p:cNvPr>
          <p:cNvSpPr txBox="1"/>
          <p:nvPr/>
        </p:nvSpPr>
        <p:spPr>
          <a:xfrm>
            <a:off x="8302337" y="1585432"/>
            <a:ext cx="3678382" cy="3185487"/>
          </a:xfrm>
          <a:prstGeom prst="rect">
            <a:avLst/>
          </a:prstGeom>
          <a:noFill/>
        </p:spPr>
        <p:txBody>
          <a:bodyPr wrap="square" rtlCol="0">
            <a:spAutoFit/>
          </a:bodyPr>
          <a:lstStyle/>
          <a:p>
            <a:r>
              <a:rPr lang="en-AU" sz="1800" b="1" i="1" dirty="0">
                <a:solidFill>
                  <a:schemeClr val="accent1">
                    <a:lumMod val="75000"/>
                  </a:schemeClr>
                </a:solidFill>
                <a:effectLst/>
                <a:latin typeface="Georgia" panose="02040502050405020303" pitchFamily="18" charset="0"/>
              </a:rPr>
              <a:t>Reading is a cultural activity where ‘language drives every facet of reading comprehension</a:t>
            </a:r>
            <a:r>
              <a:rPr lang="en-AU" sz="1800" i="1" dirty="0">
                <a:solidFill>
                  <a:srgbClr val="0C0F19"/>
                </a:solidFill>
                <a:effectLst/>
                <a:latin typeface="Georgia" panose="02040502050405020303" pitchFamily="18" charset="0"/>
              </a:rPr>
              <a:t>’...and ‘importance (is placed on) both </a:t>
            </a:r>
            <a:r>
              <a:rPr lang="en-AU" sz="1800" b="1" i="1" dirty="0">
                <a:solidFill>
                  <a:schemeClr val="accent1">
                    <a:lumMod val="75000"/>
                  </a:schemeClr>
                </a:solidFill>
                <a:effectLst/>
                <a:latin typeface="Georgia" panose="02040502050405020303" pitchFamily="18" charset="0"/>
              </a:rPr>
              <a:t>word and world knowledge in explaining comprehension development, especially for inferential reasoning and comprehension monitoring</a:t>
            </a:r>
            <a:r>
              <a:rPr lang="en-AU" sz="1800" i="1" dirty="0">
                <a:solidFill>
                  <a:srgbClr val="0C0F19"/>
                </a:solidFill>
                <a:effectLst/>
                <a:latin typeface="Georgia" panose="02040502050405020303" pitchFamily="18" charset="0"/>
              </a:rPr>
              <a:t>’ </a:t>
            </a:r>
            <a:r>
              <a:rPr lang="en-AU" sz="1050" i="1" dirty="0">
                <a:solidFill>
                  <a:srgbClr val="0C0F19"/>
                </a:solidFill>
                <a:effectLst/>
                <a:latin typeface="Georgia" panose="02040502050405020303" pitchFamily="18" charset="0"/>
              </a:rPr>
              <a:t>(p.3).  National Academy of Education </a:t>
            </a:r>
            <a:endParaRPr lang="en-AU" sz="1050" i="1" dirty="0">
              <a:effectLst/>
            </a:endParaRPr>
          </a:p>
          <a:p>
            <a:r>
              <a:rPr lang="en-AU" sz="1050" dirty="0">
                <a:solidFill>
                  <a:srgbClr val="0C0F19"/>
                </a:solidFill>
                <a:effectLst/>
                <a:latin typeface="Georgia" panose="02040502050405020303" pitchFamily="18" charset="0"/>
              </a:rPr>
              <a:t>    (Pearson et al., 2020) </a:t>
            </a:r>
            <a:endParaRPr lang="en-AU" sz="1050" dirty="0">
              <a:effectLst/>
            </a:endParaRPr>
          </a:p>
        </p:txBody>
      </p:sp>
      <p:pic>
        <p:nvPicPr>
          <p:cNvPr id="4" name="Audio Recording 14 Nov 2023 at 9:55:18 am">
            <a:hlinkClick r:id="" action="ppaction://media"/>
            <a:extLst>
              <a:ext uri="{FF2B5EF4-FFF2-40B4-BE49-F238E27FC236}">
                <a16:creationId xmlns:a16="http://schemas.microsoft.com/office/drawing/2014/main" id="{2F3F08DF-4A78-5F20-2B13-13401FC9B26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811654678"/>
      </p:ext>
    </p:extLst>
  </p:cSld>
  <p:clrMapOvr>
    <a:masterClrMapping/>
  </p:clrMapOvr>
  <mc:AlternateContent xmlns:mc="http://schemas.openxmlformats.org/markup-compatibility/2006">
    <mc:Choice xmlns:p14="http://schemas.microsoft.com/office/powerpoint/2010/main" Requires="p14">
      <p:transition spd="slow" p14:dur="5000" advClick="0" advTm="76000">
        <p:fade/>
      </p:transition>
    </mc:Choice>
    <mc:Fallback>
      <p:transition spd="slow" advClick="0" advTm="7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5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468A-8D5F-83EF-411C-33FBE6276DC8}"/>
              </a:ext>
            </a:extLst>
          </p:cNvPr>
          <p:cNvSpPr>
            <a:spLocks noGrp="1"/>
          </p:cNvSpPr>
          <p:nvPr>
            <p:ph type="title"/>
          </p:nvPr>
        </p:nvSpPr>
        <p:spPr>
          <a:xfrm>
            <a:off x="981891" y="2586446"/>
            <a:ext cx="10515600" cy="1325563"/>
          </a:xfrm>
        </p:spPr>
        <p:txBody>
          <a:bodyPr>
            <a:noAutofit/>
          </a:bodyPr>
          <a:lstStyle/>
          <a:p>
            <a:r>
              <a:rPr lang="en-US" sz="4400" dirty="0"/>
              <a:t>What role do student’s own experiences play in learning to read?</a:t>
            </a:r>
            <a:br>
              <a:rPr lang="en-US" sz="4400" dirty="0"/>
            </a:br>
            <a:r>
              <a:rPr lang="en-US" sz="4400" dirty="0"/>
              <a:t>Is it all about the physiology of the brain or are there sociocultural and linguistic factors to take account of?</a:t>
            </a:r>
          </a:p>
        </p:txBody>
      </p:sp>
      <p:sp>
        <p:nvSpPr>
          <p:cNvPr id="3" name="Content Placeholder 2">
            <a:extLst>
              <a:ext uri="{FF2B5EF4-FFF2-40B4-BE49-F238E27FC236}">
                <a16:creationId xmlns:a16="http://schemas.microsoft.com/office/drawing/2014/main" id="{D6D99DFA-6134-28C0-9D05-DB11B339F3FE}"/>
              </a:ext>
            </a:extLst>
          </p:cNvPr>
          <p:cNvSpPr>
            <a:spLocks noGrp="1"/>
          </p:cNvSpPr>
          <p:nvPr>
            <p:ph idx="1"/>
          </p:nvPr>
        </p:nvSpPr>
        <p:spPr>
          <a:xfrm>
            <a:off x="838200" y="3912009"/>
            <a:ext cx="10515600" cy="1905408"/>
          </a:xfrm>
        </p:spPr>
        <p:txBody>
          <a:bodyPr>
            <a:normAutofit fontScale="92500" lnSpcReduction="10000"/>
          </a:bodyPr>
          <a:lstStyle/>
          <a:p>
            <a:r>
              <a:rPr lang="en-AU" sz="2400"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Although many teachers appreciate being informed about the existing research base on how the brain learns to read</a:t>
            </a:r>
            <a:r>
              <a:rPr lang="en-AU" sz="2400" i="1" kern="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en-AU" sz="2400" b="1" i="1" kern="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THEY </a:t>
            </a:r>
            <a:r>
              <a:rPr lang="en-AU" sz="24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ARE LEFT TO GRAPPLE WITH DISJUNCTS BETWEEN INSTRUCTIONAL PRACTICES PROMOTED, CAUTIONED, AND/OR DISCOURAGED BY THE SCIENCE OF READING MOVEMENT AND THE LANGUAGE, LITERACY, AND SOCIOEMOTIONAL NEEDS </a:t>
            </a:r>
            <a:r>
              <a:rPr lang="en-AU" sz="2400" b="1" i="1" kern="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OF LEARNERS”.</a:t>
            </a: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D2DC666-A2C9-3538-F7EE-1EC3DB73BA2C}"/>
              </a:ext>
            </a:extLst>
          </p:cNvPr>
          <p:cNvSpPr>
            <a:spLocks noGrp="1"/>
          </p:cNvSpPr>
          <p:nvPr>
            <p:ph type="ftr" sz="quarter" idx="11"/>
          </p:nvPr>
        </p:nvSpPr>
        <p:spPr>
          <a:xfrm>
            <a:off x="1319349" y="6356350"/>
            <a:ext cx="10034451"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pic>
        <p:nvPicPr>
          <p:cNvPr id="5" name="Audio Recording 14 Nov 2023 at 9:57:23 am">
            <a:hlinkClick r:id="" action="ppaction://media"/>
            <a:extLst>
              <a:ext uri="{FF2B5EF4-FFF2-40B4-BE49-F238E27FC236}">
                <a16:creationId xmlns:a16="http://schemas.microsoft.com/office/drawing/2014/main" id="{F4E8788B-33CD-DD58-533C-0356AC49D8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558497914"/>
      </p:ext>
    </p:extLst>
  </p:cSld>
  <p:clrMapOvr>
    <a:masterClrMapping/>
  </p:clrMapOvr>
  <mc:AlternateContent xmlns:mc="http://schemas.openxmlformats.org/markup-compatibility/2006">
    <mc:Choice xmlns:p14="http://schemas.microsoft.com/office/powerpoint/2010/main" Requires="p14">
      <p:transition spd="slow" p14:dur="5000" advClick="0" advTm="55000">
        <p:fade/>
      </p:transition>
    </mc:Choice>
    <mc:Fallback>
      <p:transition spd="slow" advClick="0" advTm="5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B50F-D359-FEC9-80E2-F2E002605196}"/>
              </a:ext>
            </a:extLst>
          </p:cNvPr>
          <p:cNvSpPr>
            <a:spLocks noGrp="1"/>
          </p:cNvSpPr>
          <p:nvPr>
            <p:ph type="title"/>
          </p:nvPr>
        </p:nvSpPr>
        <p:spPr/>
        <p:txBody>
          <a:bodyPr/>
          <a:lstStyle/>
          <a:p>
            <a:r>
              <a:rPr lang="en-US" dirty="0"/>
              <a:t>Discuss</a:t>
            </a:r>
          </a:p>
        </p:txBody>
      </p:sp>
      <p:sp>
        <p:nvSpPr>
          <p:cNvPr id="3" name="Content Placeholder 2">
            <a:extLst>
              <a:ext uri="{FF2B5EF4-FFF2-40B4-BE49-F238E27FC236}">
                <a16:creationId xmlns:a16="http://schemas.microsoft.com/office/drawing/2014/main" id="{80574D3C-7D6F-EB8A-2EBB-3F92D9DF5248}"/>
              </a:ext>
            </a:extLst>
          </p:cNvPr>
          <p:cNvSpPr>
            <a:spLocks noGrp="1"/>
          </p:cNvSpPr>
          <p:nvPr>
            <p:ph idx="1"/>
          </p:nvPr>
        </p:nvSpPr>
        <p:spPr/>
        <p:txBody>
          <a:bodyPr/>
          <a:lstStyle/>
          <a:p>
            <a:r>
              <a:rPr lang="en-US" dirty="0"/>
              <a:t>What are the</a:t>
            </a:r>
            <a:r>
              <a:rPr lang="en-AU" sz="20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en-AU" sz="2000" b="1" i="1" kern="0" dirty="0">
                <a:solidFill>
                  <a:srgbClr val="222222"/>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LANGUAGE </a:t>
            </a:r>
            <a:r>
              <a:rPr lang="en-AU" b="1" i="1" kern="0" dirty="0">
                <a:solidFill>
                  <a:srgbClr val="222222"/>
                </a:solidFill>
                <a:highlight>
                  <a:srgbClr val="00FFFF"/>
                </a:highlight>
                <a:latin typeface="Calibri" panose="020F0502020204030204" pitchFamily="34" charset="0"/>
                <a:ea typeface="Times New Roman" panose="02020603050405020304" pitchFamily="18" charset="0"/>
                <a:cs typeface="Calibri" panose="020F0502020204030204" pitchFamily="34" charset="0"/>
              </a:rPr>
              <a:t>learning needs of Multilingual students learning English?</a:t>
            </a:r>
          </a:p>
          <a:p>
            <a:r>
              <a:rPr lang="en-AU" sz="20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How does the </a:t>
            </a:r>
            <a:r>
              <a:rPr lang="en-AU" sz="2000" b="1" i="1" kern="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SoR</a:t>
            </a:r>
            <a:r>
              <a:rPr lang="en-AU" sz="20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address these?</a:t>
            </a:r>
          </a:p>
          <a:p>
            <a:pPr marL="0" indent="0">
              <a:buNone/>
            </a:pPr>
            <a:endParaRPr lang="en-AU" sz="20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r>
              <a:rPr lang="en-AU" i="1" kern="0" dirty="0">
                <a:solidFill>
                  <a:srgbClr val="222222"/>
                </a:solidFill>
                <a:latin typeface="Calibri" panose="020F0502020204030204" pitchFamily="34" charset="0"/>
                <a:ea typeface="Times New Roman" panose="02020603050405020304" pitchFamily="18" charset="0"/>
                <a:cs typeface="Calibri" panose="020F0502020204030204" pitchFamily="34" charset="0"/>
              </a:rPr>
              <a:t>What are the </a:t>
            </a:r>
            <a:r>
              <a:rPr lang="en-AU" b="1" i="1" kern="0" dirty="0">
                <a:solidFill>
                  <a:srgbClr val="222222"/>
                </a:solidFill>
                <a:highlight>
                  <a:srgbClr val="00FFFF"/>
                </a:highlight>
                <a:latin typeface="Calibri" panose="020F0502020204030204" pitchFamily="34" charset="0"/>
                <a:ea typeface="Times New Roman" panose="02020603050405020304" pitchFamily="18" charset="0"/>
                <a:cs typeface="Calibri" panose="020F0502020204030204" pitchFamily="34" charset="0"/>
              </a:rPr>
              <a:t>cross-cultural </a:t>
            </a:r>
            <a:r>
              <a:rPr lang="en-AU" sz="2000" b="1" i="1" kern="0" dirty="0">
                <a:solidFill>
                  <a:srgbClr val="222222"/>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LITERACY learning needs of </a:t>
            </a:r>
            <a:r>
              <a:rPr lang="en-AU" b="1" i="1" kern="0" dirty="0">
                <a:solidFill>
                  <a:srgbClr val="222222"/>
                </a:solidFill>
                <a:highlight>
                  <a:srgbClr val="00FFFF"/>
                </a:highlight>
                <a:latin typeface="Calibri" panose="020F0502020204030204" pitchFamily="34" charset="0"/>
                <a:ea typeface="Times New Roman" panose="02020603050405020304" pitchFamily="18" charset="0"/>
                <a:cs typeface="Calibri" panose="020F0502020204030204" pitchFamily="34" charset="0"/>
              </a:rPr>
              <a:t>Multilingual students learning English</a:t>
            </a:r>
            <a:r>
              <a:rPr lang="en-AU" b="1" i="1" kern="0" dirty="0">
                <a:solidFill>
                  <a:srgbClr val="222222"/>
                </a:solidFill>
                <a:latin typeface="Calibri" panose="020F0502020204030204" pitchFamily="34" charset="0"/>
                <a:ea typeface="Times New Roman" panose="02020603050405020304" pitchFamily="18" charset="0"/>
                <a:cs typeface="Calibri" panose="020F0502020204030204" pitchFamily="34" charset="0"/>
              </a:rPr>
              <a:t>?</a:t>
            </a:r>
          </a:p>
          <a:p>
            <a:r>
              <a:rPr lang="en-AU" sz="20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How does the </a:t>
            </a:r>
            <a:r>
              <a:rPr lang="en-AU" sz="2000" b="1" i="1" kern="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SoR</a:t>
            </a:r>
            <a:r>
              <a:rPr lang="en-AU" sz="20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address these?</a:t>
            </a:r>
          </a:p>
          <a:p>
            <a:pPr marL="0" indent="0">
              <a:buNone/>
            </a:pPr>
            <a:endParaRPr lang="en-AU" b="1" i="1" kern="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r>
              <a:rPr lang="en-AU" i="1" kern="0" dirty="0">
                <a:solidFill>
                  <a:srgbClr val="222222"/>
                </a:solidFill>
                <a:latin typeface="Calibri" panose="020F0502020204030204" pitchFamily="34" charset="0"/>
                <a:ea typeface="Times New Roman" panose="02020603050405020304" pitchFamily="18" charset="0"/>
                <a:cs typeface="Calibri" panose="020F0502020204030204" pitchFamily="34" charset="0"/>
              </a:rPr>
              <a:t>What are the </a:t>
            </a:r>
            <a:r>
              <a:rPr lang="en-AU" b="1" i="1" kern="0" dirty="0">
                <a:solidFill>
                  <a:srgbClr val="222222"/>
                </a:solidFill>
                <a:highlight>
                  <a:srgbClr val="00FFFF"/>
                </a:highlight>
                <a:latin typeface="Calibri" panose="020F0502020204030204" pitchFamily="34" charset="0"/>
                <a:ea typeface="Times New Roman" panose="02020603050405020304" pitchFamily="18" charset="0"/>
                <a:cs typeface="Calibri" panose="020F0502020204030204" pitchFamily="34" charset="0"/>
              </a:rPr>
              <a:t>cross-cultural </a:t>
            </a:r>
            <a:r>
              <a:rPr lang="en-AU" sz="2000" b="1" i="1" kern="0" dirty="0">
                <a:solidFill>
                  <a:srgbClr val="222222"/>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Sociolinguistic, Sociocultural and Socioemotional needs of </a:t>
            </a:r>
            <a:r>
              <a:rPr lang="en-AU" b="1" i="1" kern="0" dirty="0">
                <a:solidFill>
                  <a:srgbClr val="222222"/>
                </a:solidFill>
                <a:highlight>
                  <a:srgbClr val="00FFFF"/>
                </a:highlight>
                <a:latin typeface="Calibri" panose="020F0502020204030204" pitchFamily="34" charset="0"/>
                <a:ea typeface="Times New Roman" panose="02020603050405020304" pitchFamily="18" charset="0"/>
                <a:cs typeface="Calibri" panose="020F0502020204030204" pitchFamily="34" charset="0"/>
              </a:rPr>
              <a:t>Multilingual students learning English?</a:t>
            </a:r>
          </a:p>
          <a:p>
            <a:r>
              <a:rPr lang="en-AU" sz="20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How does the </a:t>
            </a:r>
            <a:r>
              <a:rPr lang="en-AU" sz="2000" b="1" i="1" kern="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SoR</a:t>
            </a:r>
            <a:r>
              <a:rPr lang="en-AU" sz="20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address these?</a:t>
            </a:r>
            <a:endParaRPr lang="en-AU" b="1" i="1" kern="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95BE2C23-BC96-574F-F9F8-E1028CDA28E7}"/>
              </a:ext>
            </a:extLst>
          </p:cNvPr>
          <p:cNvSpPr>
            <a:spLocks noGrp="1"/>
          </p:cNvSpPr>
          <p:nvPr>
            <p:ph type="ftr" sz="quarter" idx="11"/>
          </p:nvPr>
        </p:nvSpPr>
        <p:spPr/>
        <p:txBody>
          <a:bodyPr/>
          <a:lstStyle/>
          <a:p>
            <a:r>
              <a:rPr lang="en-US"/>
              <a:t>© English Literacy for Multilingual Learners: Voices from the Field. Socorro Herrera and Ester de Jong talk of inclusivity</a:t>
            </a:r>
          </a:p>
          <a:p>
            <a:r>
              <a:rPr lang="en-US"/>
              <a:t>
Source: https://www.languagemagazine.com/2023/05/22/english-literacy-for-multilingual-learners-voices-from-the-field/</a:t>
            </a:r>
          </a:p>
          <a:p>
            <a:r>
              <a:rPr lang="en-US"/>
              <a:t>
Dr. de Jong was president of TESOL International Association (2017–2018).</a:t>
            </a:r>
          </a:p>
          <a:p>
            <a:r>
              <a:rPr lang="en-US"/>
              <a:t>
</a:t>
            </a:r>
          </a:p>
        </p:txBody>
      </p:sp>
      <p:pic>
        <p:nvPicPr>
          <p:cNvPr id="5" name="Audio Recording 14 Nov 2023 at 10:00:06 am">
            <a:hlinkClick r:id="" action="ppaction://media"/>
            <a:extLst>
              <a:ext uri="{FF2B5EF4-FFF2-40B4-BE49-F238E27FC236}">
                <a16:creationId xmlns:a16="http://schemas.microsoft.com/office/drawing/2014/main" id="{59DFCBD4-9CCF-88ED-8FD1-B7E55CBE45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92289639"/>
      </p:ext>
    </p:extLst>
  </p:cSld>
  <p:clrMapOvr>
    <a:masterClrMapping/>
  </p:clrMapOvr>
  <mc:AlternateContent xmlns:mc="http://schemas.openxmlformats.org/markup-compatibility/2006">
    <mc:Choice xmlns:p14="http://schemas.microsoft.com/office/powerpoint/2010/main" Requires="p14">
      <p:transition spd="slow" p14:dur="5000" advClick="0" advTm="64000">
        <p:fade/>
      </p:transition>
    </mc:Choice>
    <mc:Fallback>
      <p:transition spd="slow" advClick="0" advTm="6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F0599-A950-77C5-8893-15CF8283C675}"/>
              </a:ext>
            </a:extLst>
          </p:cNvPr>
          <p:cNvSpPr>
            <a:spLocks noGrp="1"/>
          </p:cNvSpPr>
          <p:nvPr>
            <p:ph type="title"/>
          </p:nvPr>
        </p:nvSpPr>
        <p:spPr>
          <a:xfrm>
            <a:off x="838200" y="365125"/>
            <a:ext cx="10668000" cy="1795655"/>
          </a:xfrm>
        </p:spPr>
        <p:txBody>
          <a:bodyPr>
            <a:normAutofit/>
          </a:bodyPr>
          <a:lstStyle/>
          <a:p>
            <a:pPr>
              <a:lnSpc>
                <a:spcPct val="90000"/>
              </a:lnSpc>
            </a:pPr>
            <a:r>
              <a:rPr lang="en-US" sz="3800"/>
              <a:t>What are the main claims/messages/themes in the science of reading?</a:t>
            </a:r>
          </a:p>
        </p:txBody>
      </p:sp>
      <p:sp>
        <p:nvSpPr>
          <p:cNvPr id="3" name="Content Placeholder 2">
            <a:extLst>
              <a:ext uri="{FF2B5EF4-FFF2-40B4-BE49-F238E27FC236}">
                <a16:creationId xmlns:a16="http://schemas.microsoft.com/office/drawing/2014/main" id="{A9622729-A780-1CBE-6923-A6EF1D06BFBA}"/>
              </a:ext>
            </a:extLst>
          </p:cNvPr>
          <p:cNvSpPr>
            <a:spLocks noGrp="1"/>
          </p:cNvSpPr>
          <p:nvPr>
            <p:ph idx="1"/>
          </p:nvPr>
        </p:nvSpPr>
        <p:spPr>
          <a:xfrm>
            <a:off x="1070263" y="2160780"/>
            <a:ext cx="2379519" cy="3772429"/>
          </a:xfrm>
        </p:spPr>
        <p:txBody>
          <a:bodyPr>
            <a:normAutofit fontScale="92500" lnSpcReduction="10000"/>
          </a:bodyPr>
          <a:lstStyle/>
          <a:p>
            <a:pPr marL="0" indent="0">
              <a:buNone/>
            </a:pPr>
            <a:endParaRPr lang="en-US" dirty="0"/>
          </a:p>
          <a:p>
            <a:pPr marL="457200" indent="-457200">
              <a:buAutoNum type="arabicPeriod"/>
            </a:pPr>
            <a:r>
              <a:rPr lang="en-US" dirty="0"/>
              <a:t>PHONICS</a:t>
            </a:r>
          </a:p>
          <a:p>
            <a:pPr marL="0" indent="0">
              <a:buNone/>
            </a:pPr>
            <a:endParaRPr lang="en-US" dirty="0"/>
          </a:p>
          <a:p>
            <a:pPr marL="0" indent="0">
              <a:buNone/>
            </a:pPr>
            <a:r>
              <a:rPr lang="en-US" dirty="0"/>
              <a:t>2. ONE SIZE DOES NOT FIT ALL</a:t>
            </a:r>
          </a:p>
          <a:p>
            <a:pPr marL="0" indent="0">
              <a:buNone/>
            </a:pPr>
            <a:endParaRPr lang="en-US" dirty="0"/>
          </a:p>
          <a:p>
            <a:pPr marL="0" indent="0">
              <a:buNone/>
            </a:pPr>
            <a:r>
              <a:rPr lang="en-US" dirty="0"/>
              <a:t>3. STUDENTS NEED ASSET-BASED MEANINGFUL LEARNING</a:t>
            </a:r>
          </a:p>
        </p:txBody>
      </p:sp>
      <p:sp>
        <p:nvSpPr>
          <p:cNvPr id="5" name="Footer Placeholder 3">
            <a:extLst>
              <a:ext uri="{FF2B5EF4-FFF2-40B4-BE49-F238E27FC236}">
                <a16:creationId xmlns:a16="http://schemas.microsoft.com/office/drawing/2014/main" id="{0237DD2A-2E56-B210-B264-75FF8B395A53}"/>
              </a:ext>
            </a:extLst>
          </p:cNvPr>
          <p:cNvSpPr>
            <a:spLocks noGrp="1"/>
          </p:cNvSpPr>
          <p:nvPr>
            <p:ph type="ftr" sz="quarter" idx="11"/>
          </p:nvPr>
        </p:nvSpPr>
        <p:spPr>
          <a:xfrm>
            <a:off x="444137" y="6356350"/>
            <a:ext cx="11014165"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sp>
        <p:nvSpPr>
          <p:cNvPr id="6" name="TextBox 5">
            <a:extLst>
              <a:ext uri="{FF2B5EF4-FFF2-40B4-BE49-F238E27FC236}">
                <a16:creationId xmlns:a16="http://schemas.microsoft.com/office/drawing/2014/main" id="{0B8EF3E7-0E53-3FDE-4369-D1EFD8DD7710}"/>
              </a:ext>
            </a:extLst>
          </p:cNvPr>
          <p:cNvSpPr txBox="1"/>
          <p:nvPr/>
        </p:nvSpPr>
        <p:spPr>
          <a:xfrm>
            <a:off x="5673437" y="2160780"/>
            <a:ext cx="4931616" cy="2031325"/>
          </a:xfrm>
          <a:prstGeom prst="rect">
            <a:avLst/>
          </a:prstGeom>
          <a:noFill/>
        </p:spPr>
        <p:txBody>
          <a:bodyPr wrap="square" rtlCol="0">
            <a:spAutoFit/>
          </a:bodyPr>
          <a:lstStyle/>
          <a:p>
            <a:r>
              <a:rPr lang="en-AU" sz="1800" dirty="0">
                <a:solidFill>
                  <a:srgbClr val="0C0F19"/>
                </a:solidFill>
                <a:effectLst/>
                <a:latin typeface="Georgia" panose="02040502050405020303" pitchFamily="18" charset="0"/>
              </a:rPr>
              <a:t>The Science of Reading, focuses on five pillars</a:t>
            </a:r>
          </a:p>
          <a:p>
            <a:r>
              <a:rPr lang="en-AU" sz="1800" dirty="0">
                <a:solidFill>
                  <a:srgbClr val="0C0F19"/>
                </a:solidFill>
                <a:effectLst/>
                <a:latin typeface="Georgia" panose="02040502050405020303" pitchFamily="18" charset="0"/>
              </a:rPr>
              <a:t>- phonemic awareness </a:t>
            </a:r>
          </a:p>
          <a:p>
            <a:r>
              <a:rPr lang="en-AU" dirty="0">
                <a:solidFill>
                  <a:srgbClr val="0C0F19"/>
                </a:solidFill>
                <a:latin typeface="Georgia" panose="02040502050405020303" pitchFamily="18" charset="0"/>
              </a:rPr>
              <a:t>- </a:t>
            </a:r>
            <a:r>
              <a:rPr lang="en-AU" sz="1800" dirty="0">
                <a:solidFill>
                  <a:srgbClr val="0C0F19"/>
                </a:solidFill>
                <a:effectLst/>
                <a:latin typeface="Georgia" panose="02040502050405020303" pitchFamily="18" charset="0"/>
              </a:rPr>
              <a:t>phonics </a:t>
            </a:r>
          </a:p>
          <a:p>
            <a:r>
              <a:rPr lang="en-AU" dirty="0">
                <a:solidFill>
                  <a:srgbClr val="0C0F19"/>
                </a:solidFill>
                <a:latin typeface="Georgia" panose="02040502050405020303" pitchFamily="18" charset="0"/>
              </a:rPr>
              <a:t>- </a:t>
            </a:r>
            <a:r>
              <a:rPr lang="en-AU" sz="1800" dirty="0">
                <a:solidFill>
                  <a:srgbClr val="0C0F19"/>
                </a:solidFill>
                <a:effectLst/>
                <a:latin typeface="Georgia" panose="02040502050405020303" pitchFamily="18" charset="0"/>
              </a:rPr>
              <a:t>fluency </a:t>
            </a:r>
          </a:p>
          <a:p>
            <a:r>
              <a:rPr lang="en-AU" dirty="0">
                <a:solidFill>
                  <a:srgbClr val="0C0F19"/>
                </a:solidFill>
                <a:latin typeface="Georgia" panose="02040502050405020303" pitchFamily="18" charset="0"/>
              </a:rPr>
              <a:t>- </a:t>
            </a:r>
            <a:r>
              <a:rPr lang="en-AU" sz="1800" dirty="0">
                <a:solidFill>
                  <a:srgbClr val="0C0F19"/>
                </a:solidFill>
                <a:effectLst/>
                <a:latin typeface="Georgia" panose="02040502050405020303" pitchFamily="18" charset="0"/>
              </a:rPr>
              <a:t>vocabulary</a:t>
            </a:r>
          </a:p>
          <a:p>
            <a:r>
              <a:rPr lang="en-AU" sz="1800" dirty="0">
                <a:solidFill>
                  <a:srgbClr val="0C0F19"/>
                </a:solidFill>
                <a:effectLst/>
                <a:latin typeface="Georgia" panose="02040502050405020303" pitchFamily="18" charset="0"/>
              </a:rPr>
              <a:t>- comprehension</a:t>
            </a:r>
            <a:endParaRPr lang="en-AU" dirty="0">
              <a:effectLst/>
            </a:endParaRPr>
          </a:p>
          <a:p>
            <a:endParaRPr lang="en-US" dirty="0"/>
          </a:p>
        </p:txBody>
      </p:sp>
      <p:sp>
        <p:nvSpPr>
          <p:cNvPr id="7" name="TextBox 6">
            <a:extLst>
              <a:ext uri="{FF2B5EF4-FFF2-40B4-BE49-F238E27FC236}">
                <a16:creationId xmlns:a16="http://schemas.microsoft.com/office/drawing/2014/main" id="{77361858-DB9F-AFE9-5C2C-8C0E0ADD274F}"/>
              </a:ext>
            </a:extLst>
          </p:cNvPr>
          <p:cNvSpPr txBox="1"/>
          <p:nvPr/>
        </p:nvSpPr>
        <p:spPr>
          <a:xfrm>
            <a:off x="4675908" y="3896423"/>
            <a:ext cx="6782393" cy="2185214"/>
          </a:xfrm>
          <a:prstGeom prst="rect">
            <a:avLst/>
          </a:prstGeom>
          <a:noFill/>
        </p:spPr>
        <p:txBody>
          <a:bodyPr wrap="square" rtlCol="0">
            <a:spAutoFit/>
          </a:bodyPr>
          <a:lstStyle/>
          <a:p>
            <a:r>
              <a:rPr lang="en-AU" sz="1800" dirty="0">
                <a:solidFill>
                  <a:srgbClr val="0C0F19"/>
                </a:solidFill>
                <a:effectLst/>
                <a:latin typeface="Georgia" panose="02040502050405020303" pitchFamily="18" charset="0"/>
              </a:rPr>
              <a:t>The five basic components of reading instruction—phonemic awareness, phonics, fluency, vocabulary, and comprehension— are </a:t>
            </a:r>
            <a:r>
              <a:rPr lang="en-AU" sz="1800" b="1" dirty="0">
                <a:solidFill>
                  <a:schemeClr val="accent1">
                    <a:lumMod val="75000"/>
                  </a:schemeClr>
                </a:solidFill>
                <a:effectLst/>
                <a:latin typeface="Georgia" panose="02040502050405020303" pitchFamily="18" charset="0"/>
              </a:rPr>
              <a:t>requisite but insufficient for multilingual learners.</a:t>
            </a:r>
            <a:r>
              <a:rPr lang="en-AU" sz="1800" dirty="0">
                <a:solidFill>
                  <a:srgbClr val="0C0F19"/>
                </a:solidFill>
                <a:effectLst/>
                <a:latin typeface="Georgia" panose="02040502050405020303" pitchFamily="18" charset="0"/>
              </a:rPr>
              <a:t> For these students, </a:t>
            </a:r>
            <a:r>
              <a:rPr lang="en-AU" sz="1800" b="1" dirty="0">
                <a:solidFill>
                  <a:schemeClr val="accent1">
                    <a:lumMod val="75000"/>
                  </a:schemeClr>
                </a:solidFill>
                <a:effectLst/>
                <a:latin typeface="Georgia" panose="02040502050405020303" pitchFamily="18" charset="0"/>
              </a:rPr>
              <a:t>oral language is foundational to literacy development, and biliteracy is advantageous for language development. </a:t>
            </a:r>
            <a:r>
              <a:rPr lang="en-AU" sz="1000" b="1" i="1" dirty="0">
                <a:solidFill>
                  <a:srgbClr val="0C0F19"/>
                </a:solidFill>
                <a:effectLst/>
                <a:latin typeface="Georgia" panose="02040502050405020303" pitchFamily="18" charset="0"/>
              </a:rPr>
              <a:t>National Literacy Panel on Language-Minority Children and Youth </a:t>
            </a:r>
            <a:r>
              <a:rPr lang="en-AU" sz="1000" b="1" dirty="0">
                <a:solidFill>
                  <a:srgbClr val="0C0F19"/>
                </a:solidFill>
                <a:effectLst/>
                <a:latin typeface="Georgia" panose="02040502050405020303" pitchFamily="18" charset="0"/>
              </a:rPr>
              <a:t>(August &amp; Shanahan, 2006) </a:t>
            </a:r>
            <a:endParaRPr lang="en-AU" sz="1000" b="1" dirty="0">
              <a:effectLst/>
            </a:endParaRPr>
          </a:p>
          <a:p>
            <a:endParaRPr lang="en-AU" b="1" dirty="0">
              <a:solidFill>
                <a:schemeClr val="accent1">
                  <a:lumMod val="75000"/>
                </a:schemeClr>
              </a:solidFill>
              <a:effectLst/>
            </a:endParaRPr>
          </a:p>
        </p:txBody>
      </p:sp>
      <p:pic>
        <p:nvPicPr>
          <p:cNvPr id="4" name="Audio Recording 14 Nov 2023 at 10:03:35 am">
            <a:hlinkClick r:id="" action="ppaction://media"/>
            <a:extLst>
              <a:ext uri="{FF2B5EF4-FFF2-40B4-BE49-F238E27FC236}">
                <a16:creationId xmlns:a16="http://schemas.microsoft.com/office/drawing/2014/main" id="{D747653B-22C9-574D-6B41-20F84E6689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586443894"/>
      </p:ext>
    </p:extLst>
  </p:cSld>
  <p:clrMapOvr>
    <a:masterClrMapping/>
  </p:clrMapOvr>
  <mc:AlternateContent xmlns:mc="http://schemas.openxmlformats.org/markup-compatibility/2006">
    <mc:Choice xmlns:p14="http://schemas.microsoft.com/office/powerpoint/2010/main" Requires="p14">
      <p:transition spd="slow" p14:dur="5000" advClick="0" advTm="90000">
        <p:fade/>
      </p:transition>
    </mc:Choice>
    <mc:Fallback>
      <p:transition spd="slow" advClick="0" advTm="9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7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5016A-661E-45C4-C4A2-6C8E5BE18BDB}"/>
              </a:ext>
            </a:extLst>
          </p:cNvPr>
          <p:cNvSpPr>
            <a:spLocks noGrp="1"/>
          </p:cNvSpPr>
          <p:nvPr>
            <p:ph type="title"/>
          </p:nvPr>
        </p:nvSpPr>
        <p:spPr>
          <a:xfrm>
            <a:off x="838200" y="365126"/>
            <a:ext cx="10668000" cy="1038508"/>
          </a:xfrm>
        </p:spPr>
        <p:txBody>
          <a:bodyPr>
            <a:normAutofit/>
          </a:bodyPr>
          <a:lstStyle/>
          <a:p>
            <a:pPr>
              <a:lnSpc>
                <a:spcPct val="90000"/>
              </a:lnSpc>
            </a:pPr>
            <a:r>
              <a:rPr lang="en-US" sz="3400" dirty="0"/>
              <a:t>How are these (phonics)claims interpreted and what has been the result?</a:t>
            </a:r>
          </a:p>
        </p:txBody>
      </p:sp>
      <p:graphicFrame>
        <p:nvGraphicFramePr>
          <p:cNvPr id="6" name="Content Placeholder 2">
            <a:extLst>
              <a:ext uri="{FF2B5EF4-FFF2-40B4-BE49-F238E27FC236}">
                <a16:creationId xmlns:a16="http://schemas.microsoft.com/office/drawing/2014/main" id="{FC28617B-2392-EFEA-1C0B-23B4092826B0}"/>
              </a:ext>
            </a:extLst>
          </p:cNvPr>
          <p:cNvGraphicFramePr>
            <a:graphicFrameLocks noGrp="1"/>
          </p:cNvGraphicFramePr>
          <p:nvPr>
            <p:ph idx="1"/>
            <p:extLst>
              <p:ext uri="{D42A27DB-BD31-4B8C-83A1-F6EECF244321}">
                <p14:modId xmlns:p14="http://schemas.microsoft.com/office/powerpoint/2010/main" val="3981022793"/>
              </p:ext>
            </p:extLst>
          </p:nvPr>
        </p:nvGraphicFramePr>
        <p:xfrm>
          <a:off x="838200" y="1941513"/>
          <a:ext cx="10515600" cy="4235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3">
            <a:extLst>
              <a:ext uri="{FF2B5EF4-FFF2-40B4-BE49-F238E27FC236}">
                <a16:creationId xmlns:a16="http://schemas.microsoft.com/office/drawing/2014/main" id="{176DF396-D811-1A48-631D-49EBD08B7C73}"/>
              </a:ext>
            </a:extLst>
          </p:cNvPr>
          <p:cNvSpPr>
            <a:spLocks noGrp="1"/>
          </p:cNvSpPr>
          <p:nvPr>
            <p:ph type="ftr" sz="quarter" idx="11"/>
          </p:nvPr>
        </p:nvSpPr>
        <p:spPr>
          <a:xfrm>
            <a:off x="444137" y="6356350"/>
            <a:ext cx="11014165"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sp>
        <p:nvSpPr>
          <p:cNvPr id="3" name="TextBox 2">
            <a:extLst>
              <a:ext uri="{FF2B5EF4-FFF2-40B4-BE49-F238E27FC236}">
                <a16:creationId xmlns:a16="http://schemas.microsoft.com/office/drawing/2014/main" id="{E2091756-BA94-0659-3F57-84D23B53F903}"/>
              </a:ext>
            </a:extLst>
          </p:cNvPr>
          <p:cNvSpPr txBox="1"/>
          <p:nvPr/>
        </p:nvSpPr>
        <p:spPr>
          <a:xfrm>
            <a:off x="3304309" y="1558636"/>
            <a:ext cx="5320146" cy="369332"/>
          </a:xfrm>
          <a:prstGeom prst="rect">
            <a:avLst/>
          </a:prstGeom>
          <a:noFill/>
        </p:spPr>
        <p:txBody>
          <a:bodyPr wrap="square" rtlCol="0">
            <a:spAutoFit/>
          </a:bodyPr>
          <a:lstStyle/>
          <a:p>
            <a:r>
              <a:rPr lang="en-AU" b="1" i="0" u="none" strike="noStrike" dirty="0">
                <a:solidFill>
                  <a:srgbClr val="969FA4"/>
                </a:solidFill>
                <a:effectLst/>
                <a:latin typeface="Faustina"/>
              </a:rPr>
              <a:t>Phonics is not the/a magic bullet</a:t>
            </a:r>
            <a:endParaRPr lang="en-US" dirty="0"/>
          </a:p>
        </p:txBody>
      </p:sp>
      <p:pic>
        <p:nvPicPr>
          <p:cNvPr id="4" name="Audio Recording 14 Nov 2023 at 10:06:34 am">
            <a:hlinkClick r:id="" action="ppaction://media"/>
            <a:extLst>
              <a:ext uri="{FF2B5EF4-FFF2-40B4-BE49-F238E27FC236}">
                <a16:creationId xmlns:a16="http://schemas.microsoft.com/office/drawing/2014/main" id="{A67A1D7D-125C-635F-D37D-E3B98A3334F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655720121"/>
      </p:ext>
    </p:extLst>
  </p:cSld>
  <p:clrMapOvr>
    <a:masterClrMapping/>
  </p:clrMapOvr>
  <mc:AlternateContent xmlns:mc="http://schemas.openxmlformats.org/markup-compatibility/2006">
    <mc:Choice xmlns:p14="http://schemas.microsoft.com/office/powerpoint/2010/main" Requires="p14">
      <p:transition spd="slow" p14:dur="5000" advClick="0" advTm="83000">
        <p:fade/>
      </p:transition>
    </mc:Choice>
    <mc:Fallback>
      <p:transition spd="slow" advClick="0" advTm="8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7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F3AF-E6C3-D954-4533-FF7ACD676356}"/>
              </a:ext>
            </a:extLst>
          </p:cNvPr>
          <p:cNvSpPr>
            <a:spLocks noGrp="1"/>
          </p:cNvSpPr>
          <p:nvPr>
            <p:ph type="title"/>
          </p:nvPr>
        </p:nvSpPr>
        <p:spPr>
          <a:xfrm>
            <a:off x="733697" y="1159825"/>
            <a:ext cx="10515600" cy="1325563"/>
          </a:xfrm>
        </p:spPr>
        <p:txBody>
          <a:bodyPr>
            <a:normAutofit fontScale="90000"/>
          </a:bodyPr>
          <a:lstStyle/>
          <a:p>
            <a:r>
              <a:rPr lang="en-US" dirty="0"/>
              <a:t>How are these (phonics) claims interpreted and what has been the result?</a:t>
            </a:r>
          </a:p>
        </p:txBody>
      </p:sp>
      <p:sp>
        <p:nvSpPr>
          <p:cNvPr id="3" name="Content Placeholder 2">
            <a:extLst>
              <a:ext uri="{FF2B5EF4-FFF2-40B4-BE49-F238E27FC236}">
                <a16:creationId xmlns:a16="http://schemas.microsoft.com/office/drawing/2014/main" id="{9691194D-6310-8E96-5DBD-8A917CE69F0B}"/>
              </a:ext>
            </a:extLst>
          </p:cNvPr>
          <p:cNvSpPr>
            <a:spLocks noGrp="1"/>
          </p:cNvSpPr>
          <p:nvPr>
            <p:ph idx="1"/>
          </p:nvPr>
        </p:nvSpPr>
        <p:spPr>
          <a:xfrm>
            <a:off x="733697" y="2302826"/>
            <a:ext cx="10515600" cy="4236087"/>
          </a:xfrm>
        </p:spPr>
        <p:txBody>
          <a:bodyPr/>
          <a:lstStyle/>
          <a:p>
            <a:r>
              <a:rPr lang="en-AU" sz="1800"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One challenge the teachers identified, for example, is </a:t>
            </a:r>
            <a:r>
              <a:rPr lang="en-AU" sz="18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OVERRELIANCE ON TESTING FOR PHONICS AND FLUENCY.</a:t>
            </a:r>
            <a:r>
              <a:rPr lang="en-AU" sz="1800"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en-AU" sz="1800"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Passing these tests has become a </a:t>
            </a:r>
            <a:r>
              <a:rPr lang="en-AU" sz="1800" b="1"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PREREQUISITE FOR STUDENTS TO BE “ALLOWED” TO ENGAGE IN OTHER READING-RELATED ACTIVITIES</a:t>
            </a:r>
            <a:r>
              <a:rPr lang="en-AU" sz="1800"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AU" sz="1800" b="1"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NOT PASSING THE TEST</a:t>
            </a:r>
            <a:r>
              <a:rPr lang="en-AU" sz="1800"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means </a:t>
            </a:r>
            <a:r>
              <a:rPr lang="en-AU" sz="1800" b="1"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MORE INSTRUCTION EXCLUSIVELY DIRECTED AT ISOLATED PHONICS</a:t>
            </a:r>
            <a:r>
              <a:rPr lang="en-AU" sz="1800"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INSTRUCTION </a:t>
            </a:r>
            <a:r>
              <a:rPr lang="en-AU" sz="18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DESIGNED FOR STUDENTS WHO ARE ALREADY FLUENT SPEAKERS OF ENGLISH.</a:t>
            </a:r>
          </a:p>
          <a:p>
            <a:endParaRPr lang="en-AU" sz="1800" b="1" i="1" kern="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r>
              <a:rPr lang="en-AU" sz="18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DISCUSS</a:t>
            </a:r>
          </a:p>
          <a:p>
            <a:pPr marL="0" indent="0">
              <a:buNone/>
            </a:pPr>
            <a:r>
              <a:rPr lang="en-AU" sz="1800" i="1" kern="0" dirty="0">
                <a:solidFill>
                  <a:srgbClr val="222222"/>
                </a:solidFill>
                <a:latin typeface="Calibri" panose="020F0502020204030204" pitchFamily="34" charset="0"/>
                <a:ea typeface="Times New Roman" panose="02020603050405020304" pitchFamily="18" charset="0"/>
                <a:cs typeface="Calibri" panose="020F0502020204030204" pitchFamily="34" charset="0"/>
              </a:rPr>
              <a:t>What does this look like in your school? Similar? Different?</a:t>
            </a:r>
          </a:p>
          <a:p>
            <a:pPr marL="0" indent="0">
              <a:buNone/>
            </a:pPr>
            <a:r>
              <a:rPr lang="en-AU" sz="1800"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What should be put in place for multilingual learners of English?</a:t>
            </a:r>
            <a:br>
              <a:rPr lang="en-AU" sz="1800" b="1" i="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br>
            <a:br>
              <a:rPr lang="en-AU" sz="1800" b="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br>
            <a:endParaRPr lang="en-US" dirty="0"/>
          </a:p>
        </p:txBody>
      </p:sp>
      <p:sp>
        <p:nvSpPr>
          <p:cNvPr id="4" name="Footer Placeholder 3">
            <a:extLst>
              <a:ext uri="{FF2B5EF4-FFF2-40B4-BE49-F238E27FC236}">
                <a16:creationId xmlns:a16="http://schemas.microsoft.com/office/drawing/2014/main" id="{B6F5B9A9-9181-03A7-01C5-3C0049BC83C2}"/>
              </a:ext>
            </a:extLst>
          </p:cNvPr>
          <p:cNvSpPr>
            <a:spLocks noGrp="1"/>
          </p:cNvSpPr>
          <p:nvPr>
            <p:ph type="ftr" sz="quarter" idx="11"/>
          </p:nvPr>
        </p:nvSpPr>
        <p:spPr>
          <a:xfrm>
            <a:off x="444137" y="6356350"/>
            <a:ext cx="11014165" cy="365125"/>
          </a:xfrm>
        </p:spPr>
        <p:txBody>
          <a:bodyPr/>
          <a:lstStyle/>
          <a:p>
            <a:r>
              <a:rPr lang="en-US" dirty="0"/>
              <a:t>© English Literacy for Multilingual Learners: Voices from the Field. Socorro Herrera and Ester de Jong talk of inclusivity</a:t>
            </a:r>
          </a:p>
          <a:p>
            <a:r>
              <a:rPr lang="en-US" dirty="0"/>
              <a:t>
Source: https://</a:t>
            </a:r>
            <a:r>
              <a:rPr lang="en-US" dirty="0" err="1"/>
              <a:t>www.languagemagazine.com</a:t>
            </a:r>
            <a:r>
              <a:rPr lang="en-US" dirty="0"/>
              <a:t>/2023/05/22/english-literacy-for-multilingual-learners-voices-from-the-field/</a:t>
            </a:r>
          </a:p>
          <a:p>
            <a:r>
              <a:rPr lang="en-US" dirty="0"/>
              <a:t>
Dr. de Jong was president of TESOL International Association (2017–2018).</a:t>
            </a:r>
          </a:p>
          <a:p>
            <a:r>
              <a:rPr lang="en-US" dirty="0"/>
              <a:t>
</a:t>
            </a:r>
          </a:p>
        </p:txBody>
      </p:sp>
      <p:sp>
        <p:nvSpPr>
          <p:cNvPr id="5" name="TextBox 4">
            <a:extLst>
              <a:ext uri="{FF2B5EF4-FFF2-40B4-BE49-F238E27FC236}">
                <a16:creationId xmlns:a16="http://schemas.microsoft.com/office/drawing/2014/main" id="{037604E6-73C2-02CB-ED12-24BC7FC7272D}"/>
              </a:ext>
            </a:extLst>
          </p:cNvPr>
          <p:cNvSpPr txBox="1"/>
          <p:nvPr/>
        </p:nvSpPr>
        <p:spPr>
          <a:xfrm>
            <a:off x="3304309" y="1558636"/>
            <a:ext cx="5320146" cy="369332"/>
          </a:xfrm>
          <a:prstGeom prst="rect">
            <a:avLst/>
          </a:prstGeom>
          <a:noFill/>
        </p:spPr>
        <p:txBody>
          <a:bodyPr wrap="square" rtlCol="0">
            <a:spAutoFit/>
          </a:bodyPr>
          <a:lstStyle/>
          <a:p>
            <a:r>
              <a:rPr lang="en-AU" b="1" i="0" u="none" strike="noStrike" dirty="0">
                <a:solidFill>
                  <a:srgbClr val="969FA4"/>
                </a:solidFill>
                <a:effectLst/>
                <a:latin typeface="Faustina"/>
              </a:rPr>
              <a:t>Phonics is not the/a magic bullet</a:t>
            </a:r>
            <a:endParaRPr lang="en-US" dirty="0"/>
          </a:p>
        </p:txBody>
      </p:sp>
      <p:pic>
        <p:nvPicPr>
          <p:cNvPr id="6" name="Audio Recording 14 Nov 2023 at 10:09:02 am">
            <a:hlinkClick r:id="" action="ppaction://media"/>
            <a:extLst>
              <a:ext uri="{FF2B5EF4-FFF2-40B4-BE49-F238E27FC236}">
                <a16:creationId xmlns:a16="http://schemas.microsoft.com/office/drawing/2014/main" id="{2DEFCFD7-9374-A3D4-C791-91B0AEFA0F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87889537"/>
      </p:ext>
    </p:extLst>
  </p:cSld>
  <p:clrMapOvr>
    <a:masterClrMapping/>
  </p:clrMapOvr>
  <mc:AlternateContent xmlns:mc="http://schemas.openxmlformats.org/markup-compatibility/2006">
    <mc:Choice xmlns:p14="http://schemas.microsoft.com/office/powerpoint/2010/main" Requires="p14">
      <p:transition spd="slow" p14:dur="5000" advClick="0" advTm="63000">
        <p:fade/>
      </p:transition>
    </mc:Choice>
    <mc:Fallback>
      <p:transition spd="slow" advClick="0" advTm="6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{F1184A12-8CFF-0E47-921F-F041C73AA9EE}tf16401369</Template>
  <TotalTime>2473</TotalTime>
  <Words>3163</Words>
  <Application>Microsoft Macintosh PowerPoint</Application>
  <PresentationFormat>Widescreen</PresentationFormat>
  <Paragraphs>178</Paragraphs>
  <Slides>18</Slides>
  <Notes>0</Notes>
  <HiddenSlides>0</HiddenSlides>
  <MMClips>18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Aharoni</vt:lpstr>
      <vt:lpstr>Arial</vt:lpstr>
      <vt:lpstr>Avenir Next LT Pro</vt:lpstr>
      <vt:lpstr>Calibri</vt:lpstr>
      <vt:lpstr>Faustina</vt:lpstr>
      <vt:lpstr>Georgia</vt:lpstr>
      <vt:lpstr>FadeVTI</vt:lpstr>
      <vt:lpstr>WHOSE SCIENCE IS BEING LISTENED TO/HEARD? Which learners is the Science of Reading responding to?</vt:lpstr>
      <vt:lpstr>Whose science is being listened to/heard in the current movements in teaching reading?</vt:lpstr>
      <vt:lpstr>Does the Science of Reading represent/reflect the way a student learns to read through English as their ADDITIONAL language?</vt:lpstr>
      <vt:lpstr>What is missing in the Science of Reading for students who are learning to read in a language they are in the process of learning?</vt:lpstr>
      <vt:lpstr>What role do student’s own experiences play in learning to read? Is it all about the physiology of the brain or are there sociocultural and linguistic factors to take account of?</vt:lpstr>
      <vt:lpstr>Discuss</vt:lpstr>
      <vt:lpstr>What are the main claims/messages/themes in the science of reading?</vt:lpstr>
      <vt:lpstr>How are these (phonics)claims interpreted and what has been the result?</vt:lpstr>
      <vt:lpstr>How are these (phonics) claims interpreted and what has been the result?</vt:lpstr>
      <vt:lpstr>How are these (phonics) claims interpreted and what has been the result?</vt:lpstr>
      <vt:lpstr>How is the (one size does not fit all) claim interpreted and what has been the result?</vt:lpstr>
      <vt:lpstr>How is the (one size does not fit all) claim interpreted and what has been the result?</vt:lpstr>
      <vt:lpstr>How is the (one size does not fit all) claim interpreted and what has been the result?</vt:lpstr>
      <vt:lpstr>How is the (Students’ Need Asset-Based, Meaningful Learning) claim interpreted and what has been the result?</vt:lpstr>
      <vt:lpstr>How is the (Students’ Need Asset-Based, Meaningful Learning) claim interpreted and what has been the result?</vt:lpstr>
      <vt:lpstr>What is missing from the current conversation about teaching reading? </vt:lpstr>
      <vt:lpstr>What has been the result of the Science of Reading Movement?</vt:lpstr>
      <vt:lpstr>Discuss/Brainstorm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WHOSE SCIENCE IS BEING LISTENED TO/HEARD?</dc:title>
  <dc:subject/>
  <dc:creator>Fran Murray</dc:creator>
  <cp:keywords/>
  <dc:description/>
  <cp:lastModifiedBy>Fran Murray</cp:lastModifiedBy>
  <cp:revision>55</cp:revision>
  <dcterms:created xsi:type="dcterms:W3CDTF">2023-11-02T05:45:55Z</dcterms:created>
  <dcterms:modified xsi:type="dcterms:W3CDTF">2023-12-12T06:15:44Z</dcterms:modified>
  <cp:category/>
</cp:coreProperties>
</file>